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53"/>
  </p:notesMasterIdLst>
  <p:handoutMasterIdLst>
    <p:handoutMasterId r:id="rId54"/>
  </p:handoutMasterIdLst>
  <p:sldIdLst>
    <p:sldId id="403" r:id="rId2"/>
    <p:sldId id="406" r:id="rId3"/>
    <p:sldId id="425" r:id="rId4"/>
    <p:sldId id="407" r:id="rId5"/>
    <p:sldId id="408" r:id="rId6"/>
    <p:sldId id="409" r:id="rId7"/>
    <p:sldId id="446" r:id="rId8"/>
    <p:sldId id="479" r:id="rId9"/>
    <p:sldId id="480" r:id="rId10"/>
    <p:sldId id="494" r:id="rId11"/>
    <p:sldId id="483" r:id="rId12"/>
    <p:sldId id="503" r:id="rId13"/>
    <p:sldId id="481" r:id="rId14"/>
    <p:sldId id="498" r:id="rId15"/>
    <p:sldId id="505" r:id="rId16"/>
    <p:sldId id="482" r:id="rId17"/>
    <p:sldId id="511" r:id="rId18"/>
    <p:sldId id="488" r:id="rId19"/>
    <p:sldId id="447" r:id="rId20"/>
    <p:sldId id="499" r:id="rId21"/>
    <p:sldId id="513" r:id="rId22"/>
    <p:sldId id="506" r:id="rId23"/>
    <p:sldId id="509" r:id="rId24"/>
    <p:sldId id="502" r:id="rId25"/>
    <p:sldId id="489" r:id="rId26"/>
    <p:sldId id="463" r:id="rId27"/>
    <p:sldId id="490" r:id="rId28"/>
    <p:sldId id="472" r:id="rId29"/>
    <p:sldId id="473" r:id="rId30"/>
    <p:sldId id="474" r:id="rId31"/>
    <p:sldId id="475" r:id="rId32"/>
    <p:sldId id="476" r:id="rId33"/>
    <p:sldId id="477" r:id="rId34"/>
    <p:sldId id="485" r:id="rId35"/>
    <p:sldId id="501" r:id="rId36"/>
    <p:sldId id="492" r:id="rId37"/>
    <p:sldId id="508" r:id="rId38"/>
    <p:sldId id="432" r:id="rId39"/>
    <p:sldId id="510" r:id="rId40"/>
    <p:sldId id="444" r:id="rId41"/>
    <p:sldId id="493" r:id="rId42"/>
    <p:sldId id="497" r:id="rId43"/>
    <p:sldId id="487" r:id="rId44"/>
    <p:sldId id="512" r:id="rId45"/>
    <p:sldId id="507" r:id="rId46"/>
    <p:sldId id="469" r:id="rId47"/>
    <p:sldId id="468" r:id="rId48"/>
    <p:sldId id="467" r:id="rId49"/>
    <p:sldId id="435" r:id="rId50"/>
    <p:sldId id="404" r:id="rId51"/>
    <p:sldId id="434" r:id="rId52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B6B6"/>
    <a:srgbClr val="355469"/>
    <a:srgbClr val="FF1414"/>
    <a:srgbClr val="8BAAC3"/>
    <a:srgbClr val="FF0000"/>
    <a:srgbClr val="DC0000"/>
    <a:srgbClr val="820000"/>
    <a:srgbClr val="C90000"/>
    <a:srgbClr val="DC1414"/>
    <a:srgbClr val="B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1" autoAdjust="0"/>
    <p:restoredTop sz="94518" autoAdjust="0"/>
  </p:normalViewPr>
  <p:slideViewPr>
    <p:cSldViewPr snapToGrid="0">
      <p:cViewPr>
        <p:scale>
          <a:sx n="100" d="100"/>
          <a:sy n="100" d="100"/>
        </p:scale>
        <p:origin x="-660" y="-84"/>
      </p:cViewPr>
      <p:guideLst>
        <p:guide orient="horz" pos="1492"/>
        <p:guide orient="horz" pos="842"/>
        <p:guide orient="horz" pos="540"/>
        <p:guide orient="horz" pos="2281"/>
        <p:guide orient="horz" pos="2776"/>
        <p:guide orient="horz" pos="648"/>
        <p:guide orient="horz" pos="1739"/>
        <p:guide pos="2880"/>
        <p:guide pos="5619"/>
        <p:guide pos="3091"/>
        <p:guide pos="291"/>
        <p:guide pos="23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-2724" y="-9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33BE-0D34-4F62-BD6E-2C3B14663373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ABB6E-EB62-4D88-B3E7-408903A4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73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D1F94-724F-43BD-B41B-43157E9B4550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2501-53DA-4152-84B0-51135B15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2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57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In this presentation, you’ll be focusing</a:t>
            </a:r>
            <a:r>
              <a:rPr lang="en-US" baseline="0" dirty="0" smtClean="0"/>
              <a:t> on new features in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IDE, </a:t>
            </a:r>
            <a:br>
              <a:rPr lang="en-US" baseline="0" dirty="0" smtClean="0"/>
            </a:br>
            <a:r>
              <a:rPr lang="en-US" baseline="0" dirty="0" smtClean="0"/>
              <a:t>while also providing a context for those of your audience who are not familiar with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In this presentation, you’ll be focusing</a:t>
            </a:r>
            <a:r>
              <a:rPr lang="en-US" baseline="0" dirty="0" smtClean="0"/>
              <a:t> on new features in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IDE, </a:t>
            </a:r>
            <a:br>
              <a:rPr lang="en-US" baseline="0" dirty="0" smtClean="0"/>
            </a:br>
            <a:r>
              <a:rPr lang="en-US" baseline="0" dirty="0" smtClean="0"/>
              <a:t>while also providing a context for those of your audience who are not familiar with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In this presentation, you’ll be focusing</a:t>
            </a:r>
            <a:r>
              <a:rPr lang="en-US" baseline="0" dirty="0" smtClean="0"/>
              <a:t> on new features in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IDE, </a:t>
            </a:r>
            <a:br>
              <a:rPr lang="en-US" baseline="0" dirty="0" smtClean="0"/>
            </a:br>
            <a:r>
              <a:rPr lang="en-US" baseline="0" dirty="0" smtClean="0"/>
              <a:t>while also providing a context for those of your audience who are not familiar with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In this presentation, you’ll be focusing</a:t>
            </a:r>
            <a:r>
              <a:rPr lang="en-US" baseline="0" dirty="0" smtClean="0"/>
              <a:t> on new features in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IDE, </a:t>
            </a:r>
            <a:br>
              <a:rPr lang="en-US" baseline="0" dirty="0" smtClean="0"/>
            </a:br>
            <a:r>
              <a:rPr lang="en-US" baseline="0" dirty="0" smtClean="0"/>
              <a:t>while also providing a context for those of your audience who are not familiar with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Here you’re giving a high level overview of </a:t>
            </a:r>
            <a:r>
              <a:rPr lang="en-US" dirty="0" err="1" smtClean="0"/>
              <a:t>NetBeans</a:t>
            </a:r>
            <a:r>
              <a:rPr lang="en-US" dirty="0" smtClean="0"/>
              <a:t> IDE. It’s two key features are that </a:t>
            </a:r>
          </a:p>
          <a:p>
            <a:pPr marL="228600" indent="-228600">
              <a:buFontTx/>
              <a:buAutoNum type="arabicParenBoth"/>
            </a:pPr>
            <a:r>
              <a:rPr lang="en-US" dirty="0" smtClean="0"/>
              <a:t>It has everything</a:t>
            </a:r>
            <a:r>
              <a:rPr lang="en-US" baseline="0" dirty="0" smtClean="0"/>
              <a:t> needed for getting started with Java development, out of the box. (Unlike Eclipse.)</a:t>
            </a:r>
          </a:p>
          <a:p>
            <a:pPr marL="228600" indent="-228600">
              <a:buFontTx/>
              <a:buAutoNum type="arabicParenBoth"/>
            </a:pPr>
            <a:r>
              <a:rPr lang="en-US" baseline="0" dirty="0" smtClean="0"/>
              <a:t>It </a:t>
            </a:r>
            <a:r>
              <a:rPr lang="en-US" baseline="0" smtClean="0"/>
              <a:t>is completely </a:t>
            </a:r>
            <a:r>
              <a:rPr lang="en-US" baseline="0" dirty="0" smtClean="0"/>
              <a:t>free. (Unlike </a:t>
            </a:r>
            <a:r>
              <a:rPr lang="en-US" baseline="0" dirty="0" err="1" smtClean="0"/>
              <a:t>IntelliJ</a:t>
            </a:r>
            <a:r>
              <a:rPr lang="en-US" baseline="0" dirty="0" smtClean="0"/>
              <a:t> IDEA.) </a:t>
            </a:r>
          </a:p>
          <a:p>
            <a:pPr marL="228600" indent="-228600">
              <a:buFontTx/>
              <a:buAutoNum type="arabicParenBoth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Talk on each of the bullets, just sharing your own knowledge on these points.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The main focus of this presentation is the new HTML5 support,</a:t>
            </a:r>
            <a:br>
              <a:rPr lang="en-US" baseline="0" dirty="0" smtClean="0"/>
            </a:br>
            <a:r>
              <a:rPr lang="en-US" baseline="0" dirty="0" smtClean="0"/>
              <a:t>though point out that Java development continues to be the main focus of the IDE.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Many developers don’t know that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is not only available via installers, but also as a ZIP file.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In this presentation, you’ll be focusing</a:t>
            </a:r>
            <a:r>
              <a:rPr lang="en-US" baseline="0" dirty="0" smtClean="0"/>
              <a:t> on new features in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IDE, </a:t>
            </a:r>
            <a:br>
              <a:rPr lang="en-US" baseline="0" dirty="0" smtClean="0"/>
            </a:br>
            <a:r>
              <a:rPr lang="en-US" baseline="0" dirty="0" smtClean="0"/>
              <a:t>while also providing a context for those of your audience who are not familiar with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Java, PHP, and C/C++</a:t>
            </a:r>
            <a:r>
              <a:rPr lang="en-US" baseline="0" dirty="0" smtClean="0"/>
              <a:t> are the main language platforms supported by the IDE,</a:t>
            </a:r>
            <a:r>
              <a:rPr lang="en-US" baseline="0" dirty="0"/>
              <a:t> 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now with the addition of HTML5.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Groovy is also supported and some attention has been given to it in the past few releases,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See blogs.oracle.com/</a:t>
            </a:r>
            <a:r>
              <a:rPr lang="en-US" baseline="0" dirty="0" err="1" smtClean="0"/>
              <a:t>netbeansgroovy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But the IDE is pluggable and provides many editor APIs, </a:t>
            </a:r>
            <a:br>
              <a:rPr lang="en-US" baseline="0" dirty="0" smtClean="0"/>
            </a:br>
            <a:r>
              <a:rPr lang="en-US" baseline="0" dirty="0" smtClean="0"/>
              <a:t>making it possible for Python, </a:t>
            </a:r>
            <a:r>
              <a:rPr lang="en-US" baseline="0" dirty="0" err="1" smtClean="0"/>
              <a:t>Scala</a:t>
            </a:r>
            <a:r>
              <a:rPr lang="en-US" baseline="0" dirty="0" smtClean="0"/>
              <a:t>, Ruby, and other languages to be supported.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In this presentation, you’ll be focusing</a:t>
            </a:r>
            <a:r>
              <a:rPr lang="en-US" baseline="0" dirty="0" smtClean="0"/>
              <a:t> on new features in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IDE, </a:t>
            </a:r>
            <a:br>
              <a:rPr lang="en-US" baseline="0" dirty="0" smtClean="0"/>
            </a:br>
            <a:r>
              <a:rPr lang="en-US" baseline="0" dirty="0" smtClean="0"/>
              <a:t>while also providing a context for those of your audience who are not familiar with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In this presentation, you’ll be focusing</a:t>
            </a:r>
            <a:r>
              <a:rPr lang="en-US" baseline="0" dirty="0" smtClean="0"/>
              <a:t> on new features in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IDE, </a:t>
            </a:r>
            <a:br>
              <a:rPr lang="en-US" baseline="0" dirty="0" smtClean="0"/>
            </a:br>
            <a:r>
              <a:rPr lang="en-US" baseline="0" dirty="0" smtClean="0"/>
              <a:t>while also providing a context for those of your audience who are not familiar with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5671" y="492628"/>
            <a:ext cx="7672659" cy="309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>
          <a:xfrm>
            <a:off x="1594165" y="3281973"/>
            <a:ext cx="5954400" cy="279180"/>
          </a:xfrm>
        </p:spPr>
        <p:txBody>
          <a:bodyPr vert="horz" lIns="90000" tIns="46800" rIns="90000" bIns="46800" compatLnSpc="1">
            <a:spAutoFit/>
          </a:bodyPr>
          <a:lstStyle>
            <a:defPPr lvl="0">
              <a:buClr>
                <a:srgbClr val="000000"/>
              </a:buClr>
              <a:buSzPct val="100000"/>
              <a:buFont typeface="Arial" pitchFamily="34"/>
              <a:buNone/>
            </a:defPPr>
            <a:lvl1pPr lvl="0">
              <a:buClr>
                <a:srgbClr val="000000"/>
              </a:buClr>
              <a:buSzPct val="100000"/>
              <a:buFont typeface="Arial" pitchFamily="34"/>
              <a:buChar char="•"/>
            </a:lvl1pPr>
            <a:lvl2pPr lvl="1">
              <a:buClr>
                <a:srgbClr val="000000"/>
              </a:buClr>
              <a:buSzPct val="100000"/>
              <a:buFont typeface="Arial" pitchFamily="34"/>
              <a:buChar char="•"/>
            </a:lvl2pPr>
            <a:lvl3pPr lvl="2">
              <a:buClr>
                <a:srgbClr val="000000"/>
              </a:buClr>
              <a:buSzPct val="100000"/>
              <a:buFont typeface="Times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Arial" pitchFamily="34"/>
              <a:buChar char="–"/>
            </a:lvl4pPr>
            <a:lvl5pPr lvl="4">
              <a:buClr>
                <a:srgbClr val="000000"/>
              </a:buClr>
              <a:buSzPct val="100000"/>
              <a:buFont typeface="Arial" pitchFamily="34"/>
              <a:buChar char="•"/>
            </a:lvl5pPr>
            <a:lvl6pPr lvl="5">
              <a:buClr>
                <a:srgbClr val="000000"/>
              </a:buClr>
              <a:buSzPct val="100000"/>
              <a:buFont typeface="Arial" pitchFamily="34"/>
              <a:buChar char="•"/>
            </a:lvl6pPr>
            <a:lvl7pPr lvl="6">
              <a:buClr>
                <a:srgbClr val="000000"/>
              </a:buClr>
              <a:buSzPct val="100000"/>
              <a:buFont typeface="Arial" pitchFamily="34"/>
              <a:buChar char="•"/>
            </a:lvl7pPr>
            <a:lvl8pPr lvl="7">
              <a:buClr>
                <a:srgbClr val="000000"/>
              </a:buClr>
              <a:buSzPct val="100000"/>
              <a:buFont typeface="Arial" pitchFamily="34"/>
              <a:buChar char="•"/>
            </a:lvl8pPr>
            <a:lvl9pPr lvl="8">
              <a:buClr>
                <a:srgbClr val="000000"/>
              </a:buClr>
              <a:buSzPct val="100000"/>
              <a:buFont typeface="Arial" pitchFamily="34"/>
              <a:buChar char="•"/>
            </a:lvl9pPr>
          </a:lstStyle>
          <a:p>
            <a:pPr algn="l" hangingPunct="1">
              <a:spcBef>
                <a:spcPts val="448"/>
              </a:spcBef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200" b="1">
              <a:latin typeface="Arial" pitchFamily="18"/>
              <a:ea typeface="Arial Unicode MS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 smtClean="0"/>
              <a:t>NetBeans</a:t>
            </a:r>
            <a:r>
              <a:rPr lang="en-US" dirty="0" smtClean="0"/>
              <a:t> is an IDE, an application framework, and a large international community.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In 2011, </a:t>
            </a:r>
            <a:r>
              <a:rPr lang="en-US" dirty="0" err="1" smtClean="0"/>
              <a:t>NetBeans</a:t>
            </a:r>
            <a:r>
              <a:rPr lang="en-US" dirty="0" smtClean="0"/>
              <a:t> attained the</a:t>
            </a:r>
            <a:r>
              <a:rPr lang="en-US" baseline="0" dirty="0" smtClean="0"/>
              <a:t> 1,000,000 active user status, and it continues to grow.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57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Again, mention</a:t>
            </a:r>
            <a:r>
              <a:rPr lang="en-US" baseline="0" dirty="0" smtClean="0"/>
              <a:t> the “out of the box” and “free” aspects a lot.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Java EE and Maven – there’s no better IDE for these technologies than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There’s also a large community working on creating plugins (i.e., the ‘customizable </a:t>
            </a:r>
            <a:r>
              <a:rPr lang="en-US" baseline="0" smtClean="0"/>
              <a:t>and extensible’ item above).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In this presentation, you’ll be focusing</a:t>
            </a:r>
            <a:r>
              <a:rPr lang="en-US" baseline="0" dirty="0" smtClean="0"/>
              <a:t> on new features in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IDE, </a:t>
            </a:r>
            <a:br>
              <a:rPr lang="en-US" baseline="0" dirty="0" smtClean="0"/>
            </a:br>
            <a:r>
              <a:rPr lang="en-US" baseline="0" dirty="0" smtClean="0"/>
              <a:t>while also providing a context for those of your audience who are not familiar with </a:t>
            </a:r>
            <a:r>
              <a:rPr lang="en-US" baseline="0" dirty="0" err="1" smtClean="0"/>
              <a:t>NetBeans</a:t>
            </a:r>
            <a:r>
              <a:rPr lang="en-US" baseline="0" dirty="0" smtClean="0"/>
              <a:t> 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0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57200" y="1412030"/>
            <a:ext cx="8229600" cy="3062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919160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0" y="479424"/>
            <a:ext cx="19621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05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 Key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995085" y="1159938"/>
            <a:ext cx="6148915" cy="2971799"/>
          </a:xfrm>
          <a:prstGeom prst="rect">
            <a:avLst/>
          </a:prstGeom>
          <a:gradFill>
            <a:gsLst>
              <a:gs pos="100000">
                <a:srgbClr val="BFBFBF"/>
              </a:gs>
              <a:gs pos="0">
                <a:srgbClr val="595959"/>
              </a:gs>
            </a:gsLst>
            <a:lin ang="16200000" scaled="0"/>
          </a:gradFill>
          <a:ln>
            <a:noFill/>
          </a:ln>
          <a:effectLst>
            <a:outerShdw blurRad="152400" dist="63500" dir="36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3443821" y="1430281"/>
            <a:ext cx="5369979" cy="2523657"/>
          </a:xfrm>
        </p:spPr>
        <p:txBody>
          <a:bodyPr anchor="t" anchorCtr="0"/>
          <a:lstStyle>
            <a:lvl1pPr marL="0" indent="0">
              <a:buNone/>
              <a:defRPr sz="24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351" y="1159936"/>
            <a:ext cx="2944368" cy="2971800"/>
          </a:xfrm>
          <a:ln>
            <a:noFill/>
          </a:ln>
          <a:effectLst>
            <a:reflection stA="30000" endPos="4000" dir="5400000" sy="-100000" algn="bl" rotWithShape="0"/>
          </a:effectLst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707971"/>
            <a:ext cx="4000500" cy="242047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78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524" y="1156648"/>
            <a:ext cx="3998976" cy="5513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 anchor="ctr"/>
          <a:lstStyle/>
          <a:p>
            <a:pPr marL="119063" indent="-119063" algn="ctr">
              <a:defRPr/>
            </a:pPr>
            <a:endParaRPr lang="en-US" sz="4000" b="1" dirty="0">
              <a:solidFill>
                <a:srgbClr val="FFFFFF"/>
              </a:solidFill>
              <a:latin typeface="Arial" pitchFamily="-106" charset="0"/>
              <a:ea typeface="ＭＳ Ｐゴシック" pitchFamily="34" charset="-128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5" hasCustomPrompt="1"/>
          </p:nvPr>
        </p:nvSpPr>
        <p:spPr>
          <a:xfrm>
            <a:off x="4034367" y="1156648"/>
            <a:ext cx="5109632" cy="2971800"/>
          </a:xfrm>
          <a:effectLst>
            <a:reflection blurRad="63500" stA="50000" endPos="7000" dir="5400000" sy="-100000" algn="bl" rotWithShape="0"/>
          </a:effectLst>
        </p:spPr>
        <p:txBody>
          <a:bodyPr anchor="ctr" anchorCtr="1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406397" y="1859644"/>
            <a:ext cx="3131820" cy="21374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1163620"/>
            <a:ext cx="3412068" cy="544351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Master Text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199" y="480486"/>
            <a:ext cx="8348134" cy="42378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159938"/>
            <a:ext cx="9144000" cy="2971799"/>
          </a:xfrm>
          <a:prstGeom prst="rect">
            <a:avLst/>
          </a:prstGeom>
          <a:gradFill flip="none" rotWithShape="1">
            <a:gsLst>
              <a:gs pos="0">
                <a:srgbClr val="355469"/>
              </a:gs>
              <a:gs pos="10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0852" y="1422404"/>
            <a:ext cx="7617881" cy="1354667"/>
          </a:xfrm>
        </p:spPr>
        <p:txBody>
          <a:bodyPr lIns="0" tIns="0" rIns="0" bIns="0" anchor="t" anchorCtr="0">
            <a:normAutofit/>
          </a:bodyPr>
          <a:lstStyle>
            <a:lvl1pPr marL="114300" indent="-11430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552455" y="2844803"/>
            <a:ext cx="3994149" cy="443953"/>
          </a:xfrm>
          <a:noFill/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2000" b="1" kern="1200" cap="none" baseline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name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552455" y="3343623"/>
            <a:ext cx="3994149" cy="703448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lang="en-US" sz="1600" b="0" kern="1200" cap="none" baseline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lin ang="5400000" scaled="0"/>
                </a:gra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itchFamily="2" charset="2"/>
              <a:buNone/>
            </a:pPr>
            <a:r>
              <a:rPr lang="en-US" dirty="0" smtClean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0829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1" y="1517907"/>
            <a:ext cx="2607406" cy="2488686"/>
          </a:xfrm>
          <a:noFill/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itchFamily="34" charset="0"/>
              <a:buNone/>
              <a:defRPr sz="18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7" hasCustomPrompt="1"/>
          </p:nvPr>
        </p:nvSpPr>
        <p:spPr>
          <a:xfrm>
            <a:off x="3482976" y="1123950"/>
            <a:ext cx="5236560" cy="3284538"/>
          </a:xfrm>
        </p:spPr>
        <p:txBody>
          <a:bodyPr anchor="ctr" anchorCtr="1"/>
          <a:lstStyle>
            <a:lvl1pPr marL="60325" indent="0" algn="ctr">
              <a:buNone/>
              <a:defRPr/>
            </a:lvl1pPr>
          </a:lstStyle>
          <a:p>
            <a:r>
              <a:rPr lang="en-US" dirty="0" smtClean="0"/>
              <a:t>Insert Chart Here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26"/>
          <p:cNvSpPr>
            <a:spLocks noChangeArrowheads="1"/>
          </p:cNvSpPr>
          <p:nvPr userDrawn="1"/>
        </p:nvSpPr>
        <p:spPr bwMode="auto">
          <a:xfrm flipH="1">
            <a:off x="3171825" y="1118350"/>
            <a:ext cx="27432" cy="3155157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5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ac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Java_clr.bmp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27" y="681179"/>
            <a:ext cx="5802373" cy="30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truction &amp; Guidelines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71557"/>
            <a:ext cx="5030787" cy="1100723"/>
          </a:xfrm>
        </p:spPr>
        <p:txBody>
          <a:bodyPr anchor="t" anchorCtr="0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8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Instruction, 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839"/>
            <a:ext cx="8229600" cy="2929889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100"/>
            </a:lvl2pPr>
            <a:lvl3pPr>
              <a:buClr>
                <a:schemeClr val="accent1"/>
              </a:buClr>
              <a:defRPr sz="1100"/>
            </a:lvl3pPr>
            <a:lvl4pPr>
              <a:buClr>
                <a:schemeClr val="accent1"/>
              </a:buClr>
              <a:defRPr sz="1100"/>
            </a:lvl4pPr>
            <a:lvl5pPr>
              <a:buClr>
                <a:schemeClr val="accent1"/>
              </a:buCl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Instruction subhead, 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514"/>
            <a:ext cx="8229600" cy="2929889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100"/>
            </a:lvl2pPr>
            <a:lvl3pPr>
              <a:buClr>
                <a:schemeClr val="accent1"/>
              </a:buClr>
              <a:defRPr sz="1100"/>
            </a:lvl3pPr>
            <a:lvl4pPr>
              <a:buClr>
                <a:schemeClr val="accent1"/>
              </a:buClr>
              <a:defRPr sz="1100"/>
            </a:lvl4pPr>
            <a:lvl5pPr>
              <a:buClr>
                <a:schemeClr val="accent1"/>
              </a:buCl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919160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4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2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919160"/>
            <a:ext cx="8229600" cy="3048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1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3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43598" y="0"/>
            <a:ext cx="3200402" cy="5143500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1485" y="2053590"/>
            <a:ext cx="4636982" cy="76033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0850" y="2914276"/>
            <a:ext cx="4636982" cy="1048124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0"/>
            <a:ext cx="3200400" cy="5143500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anchor="ctr" anchorCtr="1"/>
          <a:lstStyle>
            <a:lvl1pPr marL="60325" indent="0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pic>
        <p:nvPicPr>
          <p:cNvPr id="8" name="Picture 7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5" y="332179"/>
            <a:ext cx="1338765" cy="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withou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24964"/>
            <a:ext cx="9144000" cy="51684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-24964"/>
            <a:ext cx="9144000" cy="4157107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943598" y="-24964"/>
            <a:ext cx="3200402" cy="4157107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>
            <a:outerShdw blurRad="635000" dir="108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943600" y="-25400"/>
            <a:ext cx="3200400" cy="4157663"/>
          </a:xfr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lIns="0" tIns="0" rIns="0" bIns="0" rtlCol="0" anchor="ctr" anchorCtr="1">
            <a:noAutofit/>
          </a:bodyPr>
          <a:lstStyle>
            <a:lvl1pPr>
              <a:buFontTx/>
              <a:buNone/>
              <a:defRPr lang="en-US" baseline="0">
                <a:solidFill>
                  <a:schemeClr val="bg1"/>
                </a:solidFill>
              </a:defRPr>
            </a:lvl1pPr>
          </a:lstStyle>
          <a:p>
            <a:pPr marL="60325" lvl="0" indent="0">
              <a:buFontTx/>
              <a:buNone/>
            </a:pPr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1485" y="2053590"/>
            <a:ext cx="4636982" cy="760334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0850" y="2914276"/>
            <a:ext cx="4636982" cy="1048124"/>
          </a:xfrm>
        </p:spPr>
        <p:txBody>
          <a:bodyPr lIns="0" tIns="0"/>
          <a:lstStyle>
            <a:lvl1pPr marL="0" marR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10" name="Picture 9" descr="O_signature_wht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5" y="332179"/>
            <a:ext cx="1338765" cy="4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558801" y="4887247"/>
            <a:ext cx="4868332" cy="256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361054" y="0"/>
            <a:ext cx="6782945" cy="5143500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80000">
                <a:srgbClr val="B3B3B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681095" y="-2117"/>
            <a:ext cx="6462904" cy="514561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7835" y="1171557"/>
            <a:ext cx="1724448" cy="760334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3175011" y="1122129"/>
            <a:ext cx="5544524" cy="3116236"/>
          </a:xfrm>
        </p:spPr>
        <p:txBody>
          <a:bodyPr lIns="0" tIns="0"/>
          <a:lstStyle>
            <a:lvl1pPr marL="342900" indent="-342900">
              <a:lnSpc>
                <a:spcPct val="120000"/>
              </a:lnSpc>
              <a:buSzPct val="90000"/>
              <a:buFont typeface="Wingdings" pitchFamily="2" charset="2"/>
              <a:buChar char="§"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97807" y="4913790"/>
            <a:ext cx="4584912" cy="219168"/>
            <a:chOff x="597807" y="4913790"/>
            <a:chExt cx="4584912" cy="219168"/>
          </a:xfrm>
        </p:grpSpPr>
        <p:sp>
          <p:nvSpPr>
            <p:cNvPr id="18" name="Text Box 14"/>
            <p:cNvSpPr txBox="1">
              <a:spLocks noChangeArrowheads="1"/>
            </p:cNvSpPr>
            <p:nvPr userDrawn="1"/>
          </p:nvSpPr>
          <p:spPr bwMode="auto">
            <a:xfrm>
              <a:off x="631886" y="4913973"/>
              <a:ext cx="2505014" cy="21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85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rgbClr val="424545"/>
                  </a:solidFill>
                </a:rPr>
                <a:t>Copyright</a:t>
              </a:r>
              <a:r>
                <a:rPr lang="en-US" sz="600" baseline="0" dirty="0" smtClean="0">
                  <a:solidFill>
                    <a:srgbClr val="424545"/>
                  </a:solidFill>
                </a:rPr>
                <a:t> </a:t>
              </a:r>
              <a:r>
                <a:rPr lang="en-US" sz="600" dirty="0" smtClean="0">
                  <a:solidFill>
                    <a:srgbClr val="424545"/>
                  </a:solidFill>
                </a:rPr>
                <a:t>©</a:t>
              </a:r>
              <a:r>
                <a:rPr lang="en-US" sz="600" baseline="0" dirty="0" smtClean="0">
                  <a:solidFill>
                    <a:srgbClr val="424545"/>
                  </a:solidFill>
                </a:rPr>
                <a:t> 2012, Oracle and/or its affiliates. All rights reserved.</a:t>
              </a:r>
              <a:endParaRPr lang="en-US" sz="600" dirty="0" smtClean="0">
                <a:solidFill>
                  <a:srgbClr val="424545"/>
                </a:solidFill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flipH="1">
              <a:off x="597807" y="4935973"/>
              <a:ext cx="1092" cy="96623"/>
            </a:xfrm>
            <a:prstGeom prst="line">
              <a:avLst/>
            </a:prstGeom>
            <a:ln w="6350" cmpd="sng">
              <a:solidFill>
                <a:srgbClr val="42454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 Box 14"/>
            <p:cNvSpPr txBox="1">
              <a:spLocks noChangeArrowheads="1"/>
            </p:cNvSpPr>
            <p:nvPr userDrawn="1"/>
          </p:nvSpPr>
          <p:spPr bwMode="auto">
            <a:xfrm>
              <a:off x="2923362" y="4913790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85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r>
                <a:rPr lang="en-US" sz="600" dirty="0" smtClean="0">
                  <a:solidFill>
                    <a:schemeClr val="tx2"/>
                  </a:solidFill>
                </a:rPr>
                <a:t>Insert Information Protection Policy Classification from Slide 16</a:t>
              </a:r>
              <a:endParaRPr lang="en-US" sz="800" dirty="0" smtClean="0">
                <a:solidFill>
                  <a:schemeClr val="tx2"/>
                </a:solidFill>
              </a:endParaRPr>
            </a:p>
          </p:txBody>
        </p:sp>
        <p:cxnSp>
          <p:nvCxnSpPr>
            <p:cNvPr id="21" name="Straight Connector 20"/>
            <p:cNvCxnSpPr/>
            <p:nvPr userDrawn="1"/>
          </p:nvCxnSpPr>
          <p:spPr>
            <a:xfrm flipH="1">
              <a:off x="2893332" y="4935973"/>
              <a:ext cx="1092" cy="96623"/>
            </a:xfrm>
            <a:prstGeom prst="line">
              <a:avLst/>
            </a:prstGeom>
            <a:ln w="6350" cmpd="sng">
              <a:solidFill>
                <a:schemeClr val="tx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6765364" y="4646084"/>
            <a:ext cx="2038432" cy="457200"/>
            <a:chOff x="6765364" y="4646084"/>
            <a:chExt cx="2038432" cy="457200"/>
          </a:xfrm>
        </p:grpSpPr>
        <p:pic>
          <p:nvPicPr>
            <p:cNvPr id="22" name="Picture 27" descr="O_signature_clr_rgb"/>
            <p:cNvPicPr>
              <a:picLocks noChangeAspect="1" noChangeArrowheads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2950" y="4820656"/>
              <a:ext cx="920846" cy="282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Java_clr_hori.bmp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9" b="15044"/>
            <a:stretch/>
          </p:blipFill>
          <p:spPr>
            <a:xfrm>
              <a:off x="6765364" y="4646084"/>
              <a:ext cx="948422" cy="436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30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73894"/>
            <a:ext cx="5030787" cy="1100723"/>
          </a:xfrm>
        </p:spPr>
        <p:txBody>
          <a:bodyPr anchor="t" anchorCtr="0"/>
          <a:lstStyle>
            <a:lvl1pPr>
              <a:defRPr sz="2800" b="1">
                <a:ln w="0">
                  <a:noFill/>
                </a:ln>
                <a:solidFill>
                  <a:schemeClr val="tx2"/>
                </a:solidFill>
                <a:effectLst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5943599" y="0"/>
            <a:ext cx="3200400" cy="5143500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80000">
                <a:srgbClr val="B3B3B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263639" y="0"/>
            <a:ext cx="2880361" cy="514350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rgbClr val="355469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6765364" y="4646084"/>
            <a:ext cx="2038432" cy="457200"/>
            <a:chOff x="6765364" y="4646084"/>
            <a:chExt cx="2038432" cy="457200"/>
          </a:xfrm>
        </p:grpSpPr>
        <p:pic>
          <p:nvPicPr>
            <p:cNvPr id="9" name="Picture 8" descr="O_signature_wht_rgb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452" y="4819820"/>
              <a:ext cx="919344" cy="283464"/>
            </a:xfrm>
            <a:prstGeom prst="rect">
              <a:avLst/>
            </a:prstGeom>
          </p:spPr>
        </p:pic>
        <p:pic>
          <p:nvPicPr>
            <p:cNvPr id="14" name="Picture 13" descr="Java_clr_hori.bmp"/>
            <p:cNvPicPr>
              <a:picLocks noChangeAspect="1"/>
            </p:cNvPicPr>
            <p:nvPr userDrawn="1"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9" b="15044"/>
            <a:stretch/>
          </p:blipFill>
          <p:spPr>
            <a:xfrm>
              <a:off x="6765364" y="4646084"/>
              <a:ext cx="948422" cy="436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5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73894"/>
            <a:ext cx="5030787" cy="1100723"/>
          </a:xfrm>
        </p:spPr>
        <p:txBody>
          <a:bodyPr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ln w="0"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text 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498418" y="0"/>
            <a:ext cx="645582" cy="463126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5943598" y="-2117"/>
            <a:ext cx="320041" cy="4631267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80000">
                <a:srgbClr val="B3B3B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263640" y="-2117"/>
            <a:ext cx="2234778" cy="463126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263640" y="-2117"/>
            <a:ext cx="2234778" cy="4631267"/>
          </a:xfrm>
          <a:prstGeom prst="rect">
            <a:avLst/>
          </a:prstGeom>
          <a:gradFill flip="none" rotWithShape="1">
            <a:gsLst>
              <a:gs pos="0">
                <a:srgbClr val="B3B3B3"/>
              </a:gs>
              <a:gs pos="100000">
                <a:srgbClr val="F3F3F3"/>
              </a:gs>
            </a:gsLst>
            <a:lin ang="16200000" scaled="0"/>
            <a:tileRect/>
          </a:gra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6258138" y="0"/>
            <a:ext cx="2240280" cy="4629150"/>
          </a:xfrm>
          <a:ln>
            <a:noFill/>
          </a:ln>
          <a:effectLst/>
        </p:spPr>
        <p:txBody>
          <a:bodyPr anchor="ctr" anchorCtr="0"/>
          <a:lstStyle>
            <a:lvl1pPr marL="0" indent="0" algn="ctr">
              <a:buNone/>
              <a:defRPr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Insert Picture Here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47733" y="4631267"/>
            <a:ext cx="3996267" cy="5122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6765364" y="4646084"/>
            <a:ext cx="2038432" cy="457200"/>
            <a:chOff x="6446993" y="4546600"/>
            <a:chExt cx="2374390" cy="532552"/>
          </a:xfrm>
        </p:grpSpPr>
        <p:pic>
          <p:nvPicPr>
            <p:cNvPr id="18" name="Picture 27" descr="O_signature_clr_rgb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770" y="4749944"/>
              <a:ext cx="1072613" cy="329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Java_clr_hori.bmp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9" b="15044"/>
            <a:stretch/>
          </p:blipFill>
          <p:spPr>
            <a:xfrm>
              <a:off x="6446993" y="4546600"/>
              <a:ext cx="1104733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97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159938"/>
            <a:ext cx="9144000" cy="2971799"/>
          </a:xfrm>
          <a:prstGeom prst="rect">
            <a:avLst/>
          </a:prstGeom>
          <a:gradFill>
            <a:gsLst>
              <a:gs pos="100000">
                <a:srgbClr val="BFBFBF"/>
              </a:gs>
              <a:gs pos="0">
                <a:srgbClr val="595959"/>
              </a:gs>
            </a:gsLst>
            <a:lin ang="16200000" scaled="0"/>
          </a:gradFill>
          <a:ln>
            <a:noFill/>
          </a:ln>
          <a:effectLst>
            <a:outerShdw blurRad="152400" dist="635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86246"/>
            <a:ext cx="4822538" cy="2410019"/>
          </a:xfrm>
        </p:spPr>
        <p:txBody>
          <a:bodyPr anchor="t" anchorCtr="0">
            <a:noAutofit/>
          </a:bodyPr>
          <a:lstStyle>
            <a:lvl1pPr marL="0" marR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 sz="4400" b="1" cap="all" baseline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TEXT</a:t>
            </a:r>
          </a:p>
        </p:txBody>
      </p:sp>
      <p:pic>
        <p:nvPicPr>
          <p:cNvPr id="14" name="Picture 13" descr="Java_blk_rgb.png"/>
          <p:cNvPicPr>
            <a:picLocks noChangeAspect="1"/>
          </p:cNvPicPr>
          <p:nvPr userDrawn="1"/>
        </p:nvPicPr>
        <p:blipFill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427" y="2025650"/>
            <a:ext cx="3573245" cy="18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80486"/>
            <a:ext cx="8229600" cy="42378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3514"/>
            <a:ext cx="8229600" cy="29298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pic>
        <p:nvPicPr>
          <p:cNvPr id="13" name="Picture 20" descr="Oracle WHITE"/>
          <p:cNvPicPr>
            <a:picLocks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015479" y="4668926"/>
            <a:ext cx="704056" cy="8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631886" y="4913790"/>
            <a:ext cx="4550833" cy="219168"/>
            <a:chOff x="631886" y="4913790"/>
            <a:chExt cx="4550833" cy="219168"/>
          </a:xfrm>
        </p:grpSpPr>
        <p:sp>
          <p:nvSpPr>
            <p:cNvPr id="15" name="Text Box 14"/>
            <p:cNvSpPr txBox="1">
              <a:spLocks noChangeArrowheads="1"/>
            </p:cNvSpPr>
            <p:nvPr userDrawn="1"/>
          </p:nvSpPr>
          <p:spPr bwMode="auto">
            <a:xfrm>
              <a:off x="631886" y="4913973"/>
              <a:ext cx="2505014" cy="21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85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endParaRPr lang="en-US" sz="600" dirty="0" smtClean="0">
                <a:solidFill>
                  <a:srgbClr val="424545"/>
                </a:solidFill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 userDrawn="1"/>
          </p:nvSpPr>
          <p:spPr bwMode="auto">
            <a:xfrm>
              <a:off x="2923362" y="4913790"/>
              <a:ext cx="2259357" cy="219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4523" tIns="17262" rIns="34523" bIns="17262"/>
            <a:lstStyle>
              <a:lvl1pPr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1pPr>
              <a:lvl2pPr marL="14224000" indent="-14052550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2pPr>
              <a:lvl3pPr marL="19388138" indent="-19045238" defTabSz="342900"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5pPr>
              <a:lvl6pPr marL="4572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6pPr>
              <a:lvl7pPr marL="9144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7pPr>
              <a:lvl8pPr marL="13716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8pPr>
              <a:lvl9pPr marL="1828800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ＭＳ Ｐゴシック" pitchFamily="16" charset="-128"/>
                </a:defRPr>
              </a:lvl9pPr>
            </a:lstStyle>
            <a:p>
              <a:pPr marL="0" marR="0" indent="0" algn="l" defTabSz="342851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>
                  <a:schemeClr val="accent1"/>
                </a:buClr>
                <a:buSzTx/>
                <a:buFont typeface="Arial"/>
                <a:buNone/>
                <a:tabLst/>
                <a:defRPr/>
              </a:pPr>
              <a:endParaRPr lang="en-US" sz="800" dirty="0" smtClean="0">
                <a:solidFill>
                  <a:schemeClr val="tx2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56299" y="4883819"/>
            <a:ext cx="27870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6A5A4AC0-1BEC-FE47-8A68-418BE237F8CE}" type="slidenum">
              <a:rPr lang="en-US" sz="600" smtClean="0">
                <a:solidFill>
                  <a:schemeClr val="tx2"/>
                </a:solidFill>
              </a:rPr>
              <a:t>‹#›</a:t>
            </a:fld>
            <a:endParaRPr lang="en-US" sz="600" dirty="0">
              <a:solidFill>
                <a:schemeClr val="tx2"/>
              </a:solidFill>
            </a:endParaRPr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765364" y="4646084"/>
            <a:ext cx="2038432" cy="457200"/>
            <a:chOff x="6446993" y="4546600"/>
            <a:chExt cx="2374390" cy="532552"/>
          </a:xfrm>
        </p:grpSpPr>
        <p:pic>
          <p:nvPicPr>
            <p:cNvPr id="21" name="Picture 27" descr="O_signature_clr_rgb"/>
            <p:cNvPicPr>
              <a:picLocks noChangeAspect="1" noChangeArrowheads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770" y="4749944"/>
              <a:ext cx="1072613" cy="329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Java_clr_hori.bmp"/>
            <p:cNvPicPr>
              <a:picLocks noChangeAspect="1"/>
            </p:cNvPicPr>
            <p:nvPr userDrawn="1"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9" b="15044"/>
            <a:stretch/>
          </p:blipFill>
          <p:spPr>
            <a:xfrm>
              <a:off x="6446993" y="4546600"/>
              <a:ext cx="1104733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8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692" r:id="rId2"/>
    <p:sldLayoutId id="2147483691" r:id="rId3"/>
    <p:sldLayoutId id="2147483740" r:id="rId4"/>
    <p:sldLayoutId id="2147483747" r:id="rId5"/>
    <p:sldLayoutId id="2147483738" r:id="rId6"/>
    <p:sldLayoutId id="2147483733" r:id="rId7"/>
    <p:sldLayoutId id="2147483744" r:id="rId8"/>
    <p:sldLayoutId id="2147483694" r:id="rId9"/>
    <p:sldLayoutId id="2147483695" r:id="rId10"/>
    <p:sldLayoutId id="2147483701" r:id="rId11"/>
    <p:sldLayoutId id="2147483719" r:id="rId12"/>
    <p:sldLayoutId id="2147483700" r:id="rId13"/>
    <p:sldLayoutId id="2147483746" r:id="rId14"/>
    <p:sldLayoutId id="2147483745" r:id="rId15"/>
    <p:sldLayoutId id="2147483685" r:id="rId16"/>
    <p:sldLayoutId id="2147483686" r:id="rId17"/>
    <p:sldLayoutId id="214748374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168275" algn="l" defTabSz="2286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5000"/>
        <a:buFont typeface="Wingdings" pitchFamily="2" charset="2"/>
        <a:buChar char="§"/>
        <a:tabLst/>
        <a:defRPr sz="20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1pPr>
      <a:lvl2pPr marL="631825" indent="-228600" algn="l" defTabSz="2286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–"/>
        <a:defRPr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2pPr>
      <a:lvl3pPr marL="974725" indent="-174625" algn="l" defTabSz="2286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5000"/>
        <a:buFont typeface="Wingdings" pitchFamily="2" charset="2"/>
        <a:buChar char="§"/>
        <a:defRPr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3pPr>
      <a:lvl4pPr marL="1431925" indent="-228600" algn="l" defTabSz="2286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SzPct val="85000"/>
        <a:buFont typeface="Arial" pitchFamily="34" charset="0"/>
        <a:buChar char="–"/>
        <a:defRPr sz="18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4pPr>
      <a:lvl5pPr marL="1828800" indent="-168275" algn="l" defTabSz="914400" rtl="0" eaLnBrk="1" latinLnBrk="0" hangingPunct="1">
        <a:spcBef>
          <a:spcPts val="0"/>
        </a:spcBef>
        <a:spcAft>
          <a:spcPts val="600"/>
        </a:spcAft>
        <a:buClr>
          <a:srgbClr val="FF0000"/>
        </a:buClr>
        <a:buFont typeface="Arial" pitchFamily="34" charset="0"/>
        <a:buChar char="»"/>
        <a:defRPr sz="1400" kern="1200">
          <a:solidFill>
            <a:schemeClr val="tx2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://www.oracle.com/technetwork/java/index.html" TargetMode="External"/><Relationship Id="rId7" Type="http://schemas.openxmlformats.org/officeDocument/2006/relationships/hyperlink" Target="mailto:otnfeedback_us@oracle.com?subject=Community%20Submission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acebook.com/ilovejava" TargetMode="External"/><Relationship Id="rId5" Type="http://schemas.openxmlformats.org/officeDocument/2006/relationships/hyperlink" Target="https://twitter.com/java" TargetMode="External"/><Relationship Id="rId4" Type="http://schemas.openxmlformats.org/officeDocument/2006/relationships/hyperlink" Target="events.oracle.com" TargetMode="External"/><Relationship Id="rId9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68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the Java Language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354880"/>
            <a:ext cx="8229600" cy="3062606"/>
          </a:xfrm>
        </p:spPr>
        <p:txBody>
          <a:bodyPr/>
          <a:lstStyle/>
          <a:p>
            <a:r>
              <a:rPr lang="en-US" sz="1600" dirty="0" smtClean="0"/>
              <a:t>Much More Than Creating, Editing, Refactoring</a:t>
            </a:r>
            <a:endParaRPr lang="en-US" sz="1400" dirty="0" smtClean="0"/>
          </a:p>
          <a:p>
            <a:r>
              <a:rPr lang="en-US" sz="1600" dirty="0" smtClean="0"/>
              <a:t>Building</a:t>
            </a:r>
          </a:p>
          <a:p>
            <a:pPr lvl="1"/>
            <a:r>
              <a:rPr lang="en-US" sz="1400" dirty="0" smtClean="0"/>
              <a:t>Maven and Ant, community </a:t>
            </a:r>
            <a:r>
              <a:rPr lang="en-US" sz="1400" dirty="0" err="1" smtClean="0"/>
              <a:t>Gradle</a:t>
            </a:r>
            <a:r>
              <a:rPr lang="en-US" sz="1400" dirty="0" smtClean="0"/>
              <a:t> plugin</a:t>
            </a:r>
          </a:p>
          <a:p>
            <a:r>
              <a:rPr lang="en-US" sz="1600" dirty="0" smtClean="0"/>
              <a:t>Debugger and Profiler</a:t>
            </a:r>
          </a:p>
          <a:p>
            <a:r>
              <a:rPr lang="en-US" sz="1600" dirty="0" smtClean="0"/>
              <a:t>Versioning</a:t>
            </a:r>
          </a:p>
          <a:p>
            <a:pPr lvl="1"/>
            <a:r>
              <a:rPr lang="en-US" sz="1400" dirty="0" err="1" smtClean="0"/>
              <a:t>Git</a:t>
            </a:r>
            <a:r>
              <a:rPr lang="en-US" sz="1400" dirty="0" smtClean="0"/>
              <a:t>, Mercurial, and Subversion</a:t>
            </a:r>
            <a:endParaRPr lang="en-US" sz="1200" dirty="0" smtClean="0"/>
          </a:p>
          <a:p>
            <a:r>
              <a:rPr lang="en-US" sz="1600" dirty="0" smtClean="0"/>
              <a:t>Testing and Code Analysis</a:t>
            </a:r>
          </a:p>
          <a:p>
            <a:pPr lvl="1"/>
            <a:r>
              <a:rPr lang="en-US" sz="1400" dirty="0" err="1" smtClean="0"/>
              <a:t>Junit</a:t>
            </a:r>
            <a:r>
              <a:rPr lang="en-US" sz="1400" dirty="0" smtClean="0"/>
              <a:t> and </a:t>
            </a:r>
            <a:r>
              <a:rPr lang="en-US" sz="1400" dirty="0" err="1" smtClean="0"/>
              <a:t>TestNG</a:t>
            </a:r>
            <a:endParaRPr lang="en-US" sz="1400" dirty="0" smtClean="0"/>
          </a:p>
          <a:p>
            <a:pPr lvl="1"/>
            <a:r>
              <a:rPr lang="en-US" sz="1400" dirty="0" smtClean="0"/>
              <a:t>Static code analysis, e.g., </a:t>
            </a:r>
            <a:r>
              <a:rPr lang="en-US" sz="1400" dirty="0" err="1" smtClean="0"/>
              <a:t>FindBugs</a:t>
            </a:r>
            <a:endParaRPr lang="en-US" sz="1400" dirty="0" smtClean="0"/>
          </a:p>
          <a:p>
            <a:r>
              <a:rPr lang="en-US" sz="1600" dirty="0" smtClean="0"/>
              <a:t>Continuous Build Servers</a:t>
            </a:r>
          </a:p>
          <a:p>
            <a:r>
              <a:rPr lang="en-US" sz="1600" dirty="0" smtClean="0"/>
              <a:t>Bug Tracking</a:t>
            </a:r>
          </a:p>
          <a:p>
            <a:pPr lvl="1"/>
            <a:r>
              <a:rPr lang="en-US" sz="1400" dirty="0" smtClean="0"/>
              <a:t>JIRA, </a:t>
            </a:r>
            <a:r>
              <a:rPr lang="en-US" sz="1400" dirty="0" err="1" smtClean="0"/>
              <a:t>Bugzilla</a:t>
            </a:r>
            <a:endParaRPr lang="en-US" sz="14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Feature Overview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5591174" y="1066799"/>
            <a:ext cx="3114676" cy="2152651"/>
          </a:xfrm>
          <a:prstGeom prst="wedgeRoundRectCallout">
            <a:avLst>
              <a:gd name="adj1" fmla="val -50496"/>
              <a:gd name="adj2" fmla="val 6783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At Liquid Robotics, our use of </a:t>
            </a:r>
            <a:r>
              <a:rPr lang="en-US" sz="1100" b="1" dirty="0" err="1">
                <a:solidFill>
                  <a:schemeClr val="bg2">
                    <a:lumMod val="50000"/>
                  </a:schemeClr>
                </a:solidFill>
              </a:rPr>
              <a:t>NetBeans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 IDE is all about integration. There's the seamless integration of development tools and Java technologies within </a:t>
            </a:r>
            <a:r>
              <a:rPr lang="en-US" sz="1100" b="1" dirty="0" err="1">
                <a:solidFill>
                  <a:schemeClr val="bg2">
                    <a:lumMod val="50000"/>
                  </a:schemeClr>
                </a:solidFill>
              </a:rPr>
              <a:t>NetBeans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 IDE, but it's also very good at integrating external features, for example, Jenkins, which we use for our build server, </a:t>
            </a:r>
            <a:r>
              <a:rPr lang="en-US" sz="1100" b="1" dirty="0" err="1">
                <a:solidFill>
                  <a:schemeClr val="bg2">
                    <a:lumMod val="50000"/>
                  </a:schemeClr>
                </a:solidFill>
              </a:rPr>
              <a:t>Git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 (via </a:t>
            </a:r>
            <a:r>
              <a:rPr lang="en-US" sz="1100" b="1" dirty="0" err="1">
                <a:solidFill>
                  <a:schemeClr val="bg2">
                    <a:lumMod val="50000"/>
                  </a:schemeClr>
                </a:solidFill>
              </a:rPr>
              <a:t>GitBlit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), which is our source code repository, JIRA for bug tracking, Maven for running builds, and </a:t>
            </a:r>
            <a:r>
              <a:rPr lang="en-US" sz="1100" b="1" dirty="0" err="1">
                <a:solidFill>
                  <a:schemeClr val="bg2">
                    <a:lumMod val="50000"/>
                  </a:schemeClr>
                </a:solidFill>
              </a:rPr>
              <a:t>Artifactory</a:t>
            </a:r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 for maintaining the artifacts created from the builds.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3595965"/>
            <a:ext cx="1193800" cy="11291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03862" y="3837383"/>
            <a:ext cx="16406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“Father of Java”</a:t>
            </a:r>
          </a:p>
          <a:p>
            <a:r>
              <a:rPr lang="en-US" sz="1200" dirty="0" smtClean="0"/>
              <a:t>James Gosling</a:t>
            </a:r>
          </a:p>
          <a:p>
            <a:r>
              <a:rPr lang="en-US" sz="1200" dirty="0" smtClean="0"/>
              <a:t>CTO, Liquid Robotics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937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JDK 7 Support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545380"/>
            <a:ext cx="8229600" cy="3062606"/>
          </a:xfrm>
        </p:spPr>
        <p:txBody>
          <a:bodyPr/>
          <a:lstStyle/>
          <a:p>
            <a:r>
              <a:rPr lang="en-US" sz="1600" dirty="0" smtClean="0"/>
              <a:t>Editor enhancements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Intuitive new Java refactoring hints</a:t>
            </a:r>
          </a:p>
          <a:p>
            <a:pPr lvl="1"/>
            <a:r>
              <a:rPr lang="en-US" sz="1400" dirty="0" smtClean="0"/>
              <a:t>Strings in switch</a:t>
            </a:r>
            <a:endParaRPr lang="en-US" sz="1400" dirty="0"/>
          </a:p>
          <a:p>
            <a:pPr lvl="1"/>
            <a:r>
              <a:rPr lang="en-US" sz="1600" dirty="0" smtClean="0"/>
              <a:t>Diamond support</a:t>
            </a:r>
            <a:endParaRPr lang="en-US" sz="1600" dirty="0"/>
          </a:p>
          <a:p>
            <a:pPr lvl="1"/>
            <a:r>
              <a:rPr lang="en-US" sz="1600" dirty="0" smtClean="0"/>
              <a:t>Support for try-with-resources</a:t>
            </a:r>
            <a:endParaRPr lang="en-US" sz="1600" dirty="0"/>
          </a:p>
          <a:p>
            <a:pPr lvl="1"/>
            <a:r>
              <a:rPr lang="en-US" sz="1600" dirty="0" err="1" smtClean="0"/>
              <a:t>Multicatch</a:t>
            </a:r>
            <a:r>
              <a:rPr lang="en-US" sz="1600" dirty="0" smtClean="0"/>
              <a:t> support</a:t>
            </a:r>
            <a:endParaRPr lang="en-US" sz="1600" dirty="0"/>
          </a:p>
          <a:p>
            <a:pPr lvl="1"/>
            <a:r>
              <a:rPr lang="en-US" sz="1600" dirty="0" smtClean="0"/>
              <a:t>New integer literal support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Batch refactor multiple projects</a:t>
            </a:r>
            <a:br>
              <a:rPr lang="en-US" sz="1600" dirty="0" smtClean="0"/>
            </a:br>
            <a:r>
              <a:rPr lang="en-US" sz="1600" dirty="0" smtClean="0"/>
              <a:t>to JDK 7 simultaneously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endParaRPr lang="en-US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the Java Language</a:t>
            </a:r>
          </a:p>
        </p:txBody>
      </p:sp>
      <p:sp>
        <p:nvSpPr>
          <p:cNvPr id="9" name="7-Point Star 8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7.0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87" y="1534233"/>
            <a:ext cx="3790476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JDK 8 Preview Support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516805"/>
            <a:ext cx="8229600" cy="3062606"/>
          </a:xfrm>
        </p:spPr>
        <p:txBody>
          <a:bodyPr/>
          <a:lstStyle/>
          <a:p>
            <a:r>
              <a:rPr lang="en-US" sz="1600" dirty="0" smtClean="0"/>
              <a:t>Out of the box</a:t>
            </a:r>
            <a:br>
              <a:rPr lang="en-US" sz="1600" dirty="0" smtClean="0"/>
            </a:br>
            <a:r>
              <a:rPr lang="en-US" sz="1600" dirty="0" smtClean="0"/>
              <a:t>JDK 8 Profiles Support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Syntax and code completion </a:t>
            </a:r>
            <a:br>
              <a:rPr lang="en-US" sz="1600" dirty="0" smtClean="0"/>
            </a:br>
            <a:r>
              <a:rPr lang="en-US" sz="1600" dirty="0" smtClean="0"/>
              <a:t>support</a:t>
            </a:r>
            <a:r>
              <a:rPr lang="en-US" sz="1600" dirty="0"/>
              <a:t> </a:t>
            </a:r>
            <a:r>
              <a:rPr lang="en-US" sz="1600" dirty="0" smtClean="0"/>
              <a:t>for  </a:t>
            </a:r>
            <a:r>
              <a:rPr lang="en-US" sz="1600" dirty="0" err="1" smtClean="0"/>
              <a:t>Lamba</a:t>
            </a:r>
            <a:r>
              <a:rPr lang="en-US" sz="1600" dirty="0" smtClean="0"/>
              <a:t> expressions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Refactoring tools for changing</a:t>
            </a:r>
            <a:br>
              <a:rPr lang="en-US" sz="1600" dirty="0" smtClean="0"/>
            </a:br>
            <a:r>
              <a:rPr lang="en-US" sz="1600" dirty="0" smtClean="0"/>
              <a:t>anonymous inner classes</a:t>
            </a:r>
            <a:br>
              <a:rPr lang="en-US" sz="1600" dirty="0" smtClean="0"/>
            </a:br>
            <a:r>
              <a:rPr lang="en-US" sz="1600" dirty="0" smtClean="0"/>
              <a:t>to Lambda expressions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/>
              <a:t>Lambda </a:t>
            </a:r>
            <a:r>
              <a:rPr lang="en-US" sz="1600" dirty="0" smtClean="0"/>
              <a:t>expressions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are </a:t>
            </a:r>
            <a:r>
              <a:rPr lang="en-US" sz="1600" dirty="0"/>
              <a:t>handled by debugger 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the Java Language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65" y="2276505"/>
            <a:ext cx="2715004" cy="2124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7" y="4076700"/>
            <a:ext cx="3190875" cy="106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71" y="1395622"/>
            <a:ext cx="2783491" cy="2366754"/>
          </a:xfrm>
          <a:prstGeom prst="rect">
            <a:avLst/>
          </a:prstGeom>
        </p:spPr>
      </p:pic>
      <p:sp>
        <p:nvSpPr>
          <p:cNvPr id="9" name="7-Point Star 8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Smart Static Analysis via </a:t>
            </a:r>
            <a:r>
              <a:rPr lang="en-US" dirty="0" err="1" smtClean="0"/>
              <a:t>FindBugs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en-US" sz="1600" dirty="0" smtClean="0">
                <a:latin typeface="" pitchFamily="16"/>
              </a:rPr>
              <a:t>Earlier bugs are found, lower cost in fixing them</a:t>
            </a:r>
            <a:br>
              <a:rPr lang="en-US" sz="1600" dirty="0" smtClean="0">
                <a:latin typeface="" pitchFamily="16"/>
              </a:rPr>
            </a:br>
            <a:endParaRPr lang="en-US" sz="1600" dirty="0" smtClean="0">
              <a:latin typeface="" pitchFamily="16"/>
            </a:endParaRPr>
          </a:p>
          <a:p>
            <a:pPr lvl="0"/>
            <a:r>
              <a:rPr lang="en-US" sz="1600" dirty="0" err="1" smtClean="0">
                <a:latin typeface="" pitchFamily="16"/>
              </a:rPr>
              <a:t>FindBugs</a:t>
            </a:r>
            <a:endParaRPr lang="en-US" sz="1600" dirty="0" smtClean="0">
              <a:latin typeface="" pitchFamily="16"/>
            </a:endParaRPr>
          </a:p>
          <a:p>
            <a:pPr lvl="1"/>
            <a:r>
              <a:rPr lang="en-US" sz="1400" dirty="0" smtClean="0">
                <a:latin typeface="" pitchFamily="16"/>
              </a:rPr>
              <a:t>Programming Style</a:t>
            </a:r>
          </a:p>
          <a:p>
            <a:pPr lvl="1"/>
            <a:r>
              <a:rPr lang="en-US" sz="1400" dirty="0" smtClean="0">
                <a:latin typeface="" pitchFamily="16"/>
              </a:rPr>
              <a:t>Programming Techniques</a:t>
            </a:r>
          </a:p>
          <a:p>
            <a:pPr lvl="1"/>
            <a:r>
              <a:rPr lang="en-US" sz="1400" dirty="0" smtClean="0">
                <a:latin typeface="" pitchFamily="16"/>
              </a:rPr>
              <a:t>“Dodgy code”, e.g., useless control flow</a:t>
            </a:r>
            <a:br>
              <a:rPr lang="en-US" sz="1400" dirty="0" smtClean="0">
                <a:latin typeface="" pitchFamily="16"/>
              </a:rPr>
            </a:br>
            <a:endParaRPr lang="en-US" sz="1400" dirty="0" smtClean="0">
              <a:latin typeface="" pitchFamily="16"/>
            </a:endParaRPr>
          </a:p>
          <a:p>
            <a:pPr lvl="0"/>
            <a:r>
              <a:rPr lang="en-US" sz="1600" dirty="0" smtClean="0">
                <a:latin typeface="" pitchFamily="16"/>
              </a:rPr>
              <a:t>Set </a:t>
            </a:r>
            <a:r>
              <a:rPr lang="en-US" sz="1600" dirty="0">
                <a:latin typeface="" pitchFamily="16"/>
              </a:rPr>
              <a:t>scope of analysis </a:t>
            </a:r>
            <a:r>
              <a:rPr lang="en-US" sz="1600" dirty="0" smtClean="0">
                <a:latin typeface="" pitchFamily="16"/>
              </a:rPr>
              <a:t>on projects</a:t>
            </a:r>
            <a:r>
              <a:rPr lang="en-US" sz="1600" dirty="0">
                <a:latin typeface="" pitchFamily="16"/>
              </a:rPr>
              <a:t>, packages, </a:t>
            </a:r>
            <a:r>
              <a:rPr lang="en-US" sz="1600" dirty="0" smtClean="0">
                <a:latin typeface="" pitchFamily="16"/>
              </a:rPr>
              <a:t/>
            </a:r>
            <a:br>
              <a:rPr lang="en-US" sz="1600" dirty="0" smtClean="0">
                <a:latin typeface="" pitchFamily="16"/>
              </a:rPr>
            </a:br>
            <a:r>
              <a:rPr lang="en-US" sz="1600" dirty="0" smtClean="0">
                <a:latin typeface="" pitchFamily="16"/>
              </a:rPr>
              <a:t>or </a:t>
            </a:r>
            <a:r>
              <a:rPr lang="en-US" sz="1600" dirty="0">
                <a:latin typeface="" pitchFamily="16"/>
              </a:rPr>
              <a:t>files</a:t>
            </a:r>
            <a:br>
              <a:rPr lang="en-US" sz="1600" dirty="0">
                <a:latin typeface="" pitchFamily="16"/>
              </a:rPr>
            </a:br>
            <a:endParaRPr lang="en-US" sz="1600" dirty="0">
              <a:latin typeface="" pitchFamily="16"/>
            </a:endParaRPr>
          </a:p>
          <a:p>
            <a:pPr lvl="0"/>
            <a:r>
              <a:rPr lang="en-US" sz="1600" dirty="0">
                <a:latin typeface="" pitchFamily="16"/>
              </a:rPr>
              <a:t>Examine results and </a:t>
            </a:r>
            <a:r>
              <a:rPr lang="en-US" sz="1600" dirty="0" smtClean="0">
                <a:latin typeface="" pitchFamily="16"/>
              </a:rPr>
              <a:t>jump into editor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60325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the Java Language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00600" y="3314097"/>
            <a:ext cx="4067354" cy="17055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7-Point Star 6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91250" y="1159520"/>
            <a:ext cx="2676704" cy="20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Smart Refactoring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773980"/>
            <a:ext cx="8229600" cy="3062606"/>
          </a:xfrm>
        </p:spPr>
        <p:txBody>
          <a:bodyPr/>
          <a:lstStyle/>
          <a:p>
            <a:r>
              <a:rPr lang="en-US" sz="1600" dirty="0" smtClean="0"/>
              <a:t>Quickly fix problems</a:t>
            </a:r>
            <a:br>
              <a:rPr lang="en-US" sz="1600" dirty="0" smtClean="0"/>
            </a:br>
            <a:r>
              <a:rPr lang="en-US" sz="1600" dirty="0" smtClean="0"/>
              <a:t>across packages &amp; projects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Upgrade projects completely</a:t>
            </a:r>
            <a:br>
              <a:rPr lang="en-US" sz="1600" dirty="0" smtClean="0"/>
            </a:br>
            <a:r>
              <a:rPr lang="en-US" sz="1600" dirty="0" smtClean="0"/>
              <a:t>to JDK 7 or JDK 8 (preview)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Define </a:t>
            </a:r>
            <a:r>
              <a:rPr lang="en-US" sz="1600" dirty="0" err="1" smtClean="0"/>
              <a:t>finetuned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customized scopes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Expression language</a:t>
            </a:r>
            <a:br>
              <a:rPr lang="en-US" sz="1600" dirty="0" smtClean="0"/>
            </a:br>
            <a:r>
              <a:rPr lang="en-US" sz="1600" dirty="0" smtClean="0"/>
              <a:t>for defining rules</a:t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the Java Language</a:t>
            </a:r>
          </a:p>
        </p:txBody>
      </p:sp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7.2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17920" y="1357200"/>
            <a:ext cx="5437080" cy="3243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3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Smart Code Navigation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773980"/>
            <a:ext cx="8229600" cy="3062606"/>
          </a:xfrm>
        </p:spPr>
        <p:txBody>
          <a:bodyPr/>
          <a:lstStyle/>
          <a:p>
            <a:r>
              <a:rPr lang="en-US" sz="1600" dirty="0" smtClean="0"/>
              <a:t>Rewritten Hierarchy window</a:t>
            </a:r>
            <a:br>
              <a:rPr lang="en-US" sz="1600" dirty="0" smtClean="0"/>
            </a:br>
            <a:r>
              <a:rPr lang="en-US" sz="1600" dirty="0" smtClean="0"/>
              <a:t>for </a:t>
            </a:r>
            <a:r>
              <a:rPr lang="en-US" sz="1600" dirty="0" err="1" smtClean="0"/>
              <a:t>supertypes</a:t>
            </a:r>
            <a:r>
              <a:rPr lang="en-US" sz="1600" dirty="0" smtClean="0"/>
              <a:t> and subtypes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New Breadcrumb Toolbar</a:t>
            </a:r>
            <a:br>
              <a:rPr lang="en-US" sz="1600" dirty="0" smtClean="0"/>
            </a:br>
            <a:r>
              <a:rPr lang="en-US" sz="1600" dirty="0" smtClean="0"/>
              <a:t>beneath editor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New Brace Matching Bar</a:t>
            </a:r>
            <a:br>
              <a:rPr lang="en-US" sz="1600" dirty="0" smtClean="0"/>
            </a:br>
            <a:r>
              <a:rPr lang="en-US" sz="1600" dirty="0" smtClean="0"/>
              <a:t>above editor</a:t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the Java Language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552" y="1669356"/>
            <a:ext cx="5442123" cy="2940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7.3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4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Smart Editing Tools 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1600" dirty="0" smtClean="0"/>
          </a:p>
          <a:p>
            <a:r>
              <a:rPr lang="en-US" sz="1600" dirty="0"/>
              <a:t>Java Code </a:t>
            </a:r>
            <a:r>
              <a:rPr lang="en-US" sz="1600" dirty="0" smtClean="0"/>
              <a:t>Metrics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Distraction-free mode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r>
              <a:rPr lang="en-US" sz="1600" dirty="0" smtClean="0"/>
              <a:t>Remove surrounding code</a:t>
            </a:r>
          </a:p>
          <a:p>
            <a:pPr marL="60325" indent="0">
              <a:buNone/>
            </a:pPr>
            <a:endParaRPr lang="en-US" sz="1600" dirty="0"/>
          </a:p>
          <a:p>
            <a:r>
              <a:rPr lang="en-US" sz="1600" dirty="0" smtClean="0"/>
              <a:t>New hints, </a:t>
            </a:r>
            <a:r>
              <a:rPr lang="en-US" sz="1600" dirty="0" err="1" smtClean="0"/>
              <a:t>refactorings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>and code completions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Block selection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the Java Language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72" y="1914442"/>
            <a:ext cx="5239482" cy="2800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88" y="1018982"/>
            <a:ext cx="3029373" cy="2762636"/>
          </a:xfrm>
          <a:prstGeom prst="rect">
            <a:avLst/>
          </a:prstGeom>
        </p:spPr>
      </p:pic>
      <p:sp>
        <p:nvSpPr>
          <p:cNvPr id="9" name="7-Point Star 8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4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Smart Maven Build Tools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Key feature:</a:t>
            </a:r>
            <a:br>
              <a:rPr lang="en-US" sz="1600" dirty="0" smtClean="0"/>
            </a:br>
            <a:r>
              <a:rPr lang="en-US" sz="1600" dirty="0" smtClean="0"/>
              <a:t>POM is </a:t>
            </a:r>
            <a:r>
              <a:rPr lang="en-US" sz="1600" dirty="0" err="1" smtClean="0"/>
              <a:t>NetBeans</a:t>
            </a:r>
            <a:r>
              <a:rPr lang="en-US" sz="1600" dirty="0" smtClean="0"/>
              <a:t> project,</a:t>
            </a:r>
            <a:br>
              <a:rPr lang="en-US" sz="1600" dirty="0" smtClean="0"/>
            </a:br>
            <a:r>
              <a:rPr lang="en-US" sz="1600" dirty="0" smtClean="0"/>
              <a:t>no </a:t>
            </a:r>
            <a:r>
              <a:rPr lang="en-US" sz="1600" dirty="0" err="1" smtClean="0"/>
              <a:t>NetBeans</a:t>
            </a:r>
            <a:r>
              <a:rPr lang="en-US" sz="1600" dirty="0" smtClean="0"/>
              <a:t> files added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Less memory needed</a:t>
            </a:r>
            <a:br>
              <a:rPr lang="en-US" sz="1600" dirty="0" smtClean="0"/>
            </a:br>
            <a:r>
              <a:rPr lang="en-US" sz="1600" dirty="0" smtClean="0"/>
              <a:t>for Maven projects</a:t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Effective POM tab</a:t>
            </a:r>
            <a:br>
              <a:rPr lang="en-US" sz="1600" dirty="0" smtClean="0"/>
            </a:br>
            <a:r>
              <a:rPr lang="en-US" sz="1600" dirty="0" smtClean="0"/>
              <a:t>shows origin of elements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Code Generator</a:t>
            </a:r>
            <a:br>
              <a:rPr lang="en-US" sz="1600" dirty="0" smtClean="0"/>
            </a:br>
            <a:r>
              <a:rPr lang="en-US" sz="1600" dirty="0" smtClean="0"/>
              <a:t>for POM files</a:t>
            </a:r>
            <a:br>
              <a:rPr lang="en-US" sz="1600" dirty="0" smtClean="0"/>
            </a:br>
            <a:r>
              <a:rPr lang="en-US" sz="1600" dirty="0" smtClean="0"/>
              <a:t>to generate license headers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 marL="60325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the Java Language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9" y="1404939"/>
            <a:ext cx="4900612" cy="287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5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75" y="1909236"/>
            <a:ext cx="6081713" cy="395814"/>
          </a:xfrm>
        </p:spPr>
        <p:txBody>
          <a:bodyPr/>
          <a:lstStyle/>
          <a:p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Java EE Platform</a:t>
            </a:r>
            <a:br>
              <a:rPr lang="en-US" sz="48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61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Java EE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Developed in  close co-operation</a:t>
            </a:r>
            <a:br>
              <a:rPr lang="en-US" sz="1600" dirty="0" smtClean="0"/>
            </a:br>
            <a:r>
              <a:rPr lang="en-US" sz="1600" dirty="0" smtClean="0"/>
              <a:t>with </a:t>
            </a:r>
            <a:r>
              <a:rPr lang="en-US" sz="1600" dirty="0" err="1" smtClean="0"/>
              <a:t>GlassFish</a:t>
            </a:r>
            <a:r>
              <a:rPr lang="en-US" sz="1600" dirty="0" smtClean="0"/>
              <a:t> and </a:t>
            </a:r>
            <a:r>
              <a:rPr lang="en-US" sz="1600" dirty="0" err="1" smtClean="0"/>
              <a:t>WebLogic</a:t>
            </a:r>
            <a:r>
              <a:rPr lang="en-US" sz="1600" dirty="0" smtClean="0"/>
              <a:t> teams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Best in breed </a:t>
            </a:r>
            <a:r>
              <a:rPr lang="en-US" sz="1600" dirty="0" err="1" smtClean="0"/>
              <a:t>GlassFish</a:t>
            </a:r>
            <a:r>
              <a:rPr lang="en-US" sz="1600" dirty="0" smtClean="0"/>
              <a:t> integration,</a:t>
            </a:r>
            <a:br>
              <a:rPr lang="en-US" sz="1600" dirty="0" smtClean="0"/>
            </a:br>
            <a:r>
              <a:rPr lang="en-US" sz="1600" dirty="0" smtClean="0"/>
              <a:t>strong support for </a:t>
            </a:r>
            <a:r>
              <a:rPr lang="en-US" sz="1600" dirty="0" err="1" smtClean="0"/>
              <a:t>WebLogic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and other servers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First day support for standards, </a:t>
            </a:r>
            <a:br>
              <a:rPr lang="en-US" sz="1600" dirty="0" smtClean="0"/>
            </a:br>
            <a:r>
              <a:rPr lang="en-US" sz="1600" dirty="0" smtClean="0"/>
              <a:t>e.g., Java EE 6 and Java EE 7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No plugins needed</a:t>
            </a:r>
            <a:br>
              <a:rPr lang="en-US" sz="1600" dirty="0" smtClean="0"/>
            </a:br>
            <a:r>
              <a:rPr lang="en-US" sz="1600" dirty="0" smtClean="0"/>
              <a:t>Ready to use out of the box</a:t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Out of the Box Java EE 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11" y="1153660"/>
            <a:ext cx="2734133" cy="18227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11" y="3052616"/>
            <a:ext cx="2462407" cy="16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525" y="2337861"/>
            <a:ext cx="6081713" cy="395814"/>
          </a:xfrm>
        </p:spPr>
        <p:txBody>
          <a:bodyPr/>
          <a:lstStyle/>
          <a:p>
            <a:r>
              <a:rPr lang="en-US" sz="4800" dirty="0" smtClean="0"/>
              <a:t>What’s New &amp; Cool </a:t>
            </a:r>
            <a:br>
              <a:rPr lang="en-US" sz="4800" dirty="0" smtClean="0"/>
            </a:br>
            <a:r>
              <a:rPr lang="en-US" sz="4800" dirty="0" smtClean="0"/>
              <a:t>in </a:t>
            </a:r>
            <a:r>
              <a:rPr lang="en-US" sz="4800" dirty="0" err="1" smtClean="0"/>
              <a:t>NetBeans</a:t>
            </a:r>
            <a:r>
              <a:rPr lang="en-US" sz="4800" dirty="0" smtClean="0"/>
              <a:t> IDE 7.x</a:t>
            </a:r>
            <a:br>
              <a:rPr lang="en-US" sz="4800" dirty="0" smtClean="0"/>
            </a:br>
            <a:r>
              <a:rPr lang="en-US" sz="1600" dirty="0" smtClean="0"/>
              <a:t>(Highlights of </a:t>
            </a:r>
            <a:r>
              <a:rPr lang="en-US" sz="1600" dirty="0" err="1" smtClean="0"/>
              <a:t>NetBeans</a:t>
            </a:r>
            <a:r>
              <a:rPr lang="en-US" sz="1600" dirty="0" smtClean="0"/>
              <a:t> IDE 7.0, 7.1, 7.2, 7.3, and 7.4)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535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Java EE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Much More Than Creating, Editing, Refactoring</a:t>
            </a:r>
            <a:endParaRPr lang="en-US" sz="1400" dirty="0" smtClean="0"/>
          </a:p>
          <a:p>
            <a:r>
              <a:rPr lang="en-US" sz="1600" dirty="0" smtClean="0"/>
              <a:t>Frameworks</a:t>
            </a:r>
          </a:p>
          <a:p>
            <a:pPr lvl="1"/>
            <a:r>
              <a:rPr lang="en-US" sz="1400" dirty="0" smtClean="0"/>
              <a:t>bundled </a:t>
            </a:r>
            <a:r>
              <a:rPr lang="en-US" sz="1400" dirty="0" err="1" smtClean="0"/>
              <a:t>PrimeFaces</a:t>
            </a:r>
            <a:endParaRPr lang="en-US" sz="1400" dirty="0" smtClean="0"/>
          </a:p>
          <a:p>
            <a:pPr lvl="1"/>
            <a:r>
              <a:rPr lang="en-US" sz="1400" dirty="0"/>
              <a:t>s</a:t>
            </a:r>
            <a:r>
              <a:rPr lang="en-US" sz="1400" dirty="0" smtClean="0"/>
              <a:t>upport for </a:t>
            </a:r>
            <a:r>
              <a:rPr lang="en-US" sz="1400" dirty="0" err="1" smtClean="0"/>
              <a:t>RichFaces</a:t>
            </a:r>
            <a:r>
              <a:rPr lang="en-US" sz="1400" dirty="0" smtClean="0"/>
              <a:t> and </a:t>
            </a:r>
            <a:r>
              <a:rPr lang="en-US" sz="1400" dirty="0" err="1" smtClean="0"/>
              <a:t>IceFaces</a:t>
            </a:r>
            <a:endParaRPr lang="en-US" sz="1400" dirty="0" smtClean="0"/>
          </a:p>
          <a:p>
            <a:r>
              <a:rPr lang="en-US" sz="1600" dirty="0" smtClean="0"/>
              <a:t>Building</a:t>
            </a:r>
          </a:p>
          <a:p>
            <a:pPr lvl="1"/>
            <a:r>
              <a:rPr lang="en-US" sz="1400" dirty="0" smtClean="0"/>
              <a:t>Maven, Ant, and </a:t>
            </a:r>
            <a:r>
              <a:rPr lang="en-US" sz="1400" dirty="0" err="1" smtClean="0"/>
              <a:t>Gradle</a:t>
            </a:r>
            <a:r>
              <a:rPr lang="en-US" sz="1400" dirty="0" smtClean="0"/>
              <a:t> plugin</a:t>
            </a:r>
          </a:p>
          <a:p>
            <a:r>
              <a:rPr lang="en-US" sz="1600" dirty="0" smtClean="0"/>
              <a:t>Debugging and Profiling</a:t>
            </a:r>
          </a:p>
          <a:p>
            <a:r>
              <a:rPr lang="en-US" sz="1600" dirty="0" smtClean="0"/>
              <a:t>Versioning</a:t>
            </a:r>
          </a:p>
          <a:p>
            <a:pPr lvl="1"/>
            <a:r>
              <a:rPr lang="en-US" sz="1400" dirty="0" err="1" smtClean="0"/>
              <a:t>Git</a:t>
            </a:r>
            <a:r>
              <a:rPr lang="en-US" sz="1400" dirty="0" smtClean="0"/>
              <a:t>, Mercurial, and Subversion</a:t>
            </a:r>
            <a:endParaRPr lang="en-US" sz="1200" dirty="0" smtClean="0"/>
          </a:p>
          <a:p>
            <a:r>
              <a:rPr lang="en-US" sz="1600" dirty="0" smtClean="0"/>
              <a:t>Testing and Code Analysis</a:t>
            </a:r>
          </a:p>
          <a:p>
            <a:pPr lvl="1"/>
            <a:r>
              <a:rPr lang="en-US" sz="1400" dirty="0" err="1" smtClean="0"/>
              <a:t>Junit</a:t>
            </a:r>
            <a:r>
              <a:rPr lang="en-US" sz="1400" dirty="0" smtClean="0"/>
              <a:t> and </a:t>
            </a:r>
            <a:r>
              <a:rPr lang="en-US" sz="1400" dirty="0" err="1" smtClean="0"/>
              <a:t>TestNG</a:t>
            </a:r>
            <a:endParaRPr lang="en-US" sz="1400" dirty="0" smtClean="0"/>
          </a:p>
          <a:p>
            <a:pPr lvl="1"/>
            <a:r>
              <a:rPr lang="en-US" sz="1400" dirty="0" smtClean="0"/>
              <a:t>Static code analysis (e.g., </a:t>
            </a:r>
            <a:r>
              <a:rPr lang="en-US" sz="1400" dirty="0" err="1" smtClean="0"/>
              <a:t>FindBugs</a:t>
            </a:r>
            <a:r>
              <a:rPr lang="en-US" sz="1400" dirty="0" smtClean="0"/>
              <a:t>)</a:t>
            </a:r>
          </a:p>
          <a:p>
            <a:pPr marL="60325" indent="0">
              <a:buNone/>
            </a:pP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Feature Overview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5591174" y="1066799"/>
            <a:ext cx="3114676" cy="2152651"/>
          </a:xfrm>
          <a:prstGeom prst="wedgeRoundRectCallout">
            <a:avLst>
              <a:gd name="adj1" fmla="val -50496"/>
              <a:gd name="adj2" fmla="val 6783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chemeClr val="tx2"/>
                </a:solidFill>
              </a:rPr>
              <a:t>We have found that </a:t>
            </a:r>
            <a:r>
              <a:rPr lang="en-US" sz="1100" b="1" dirty="0" err="1">
                <a:solidFill>
                  <a:schemeClr val="tx2"/>
                </a:solidFill>
              </a:rPr>
              <a:t>NetBeans</a:t>
            </a:r>
            <a:r>
              <a:rPr lang="en-US" sz="1100" b="1" dirty="0">
                <a:solidFill>
                  <a:schemeClr val="tx2"/>
                </a:solidFill>
              </a:rPr>
              <a:t> IDE is fast at introducing new features that ease Java EE development and integrates perfectly with popular tools like Maven. </a:t>
            </a:r>
            <a:r>
              <a:rPr lang="en-US" sz="1100" b="1" dirty="0" smtClean="0">
                <a:solidFill>
                  <a:schemeClr val="tx2"/>
                </a:solidFill>
              </a:rPr>
              <a:t/>
            </a:r>
            <a:br>
              <a:rPr lang="en-US" sz="1100" b="1" dirty="0" smtClean="0">
                <a:solidFill>
                  <a:schemeClr val="tx2"/>
                </a:solidFill>
              </a:rPr>
            </a:br>
            <a:endParaRPr lang="en-US" sz="1100" b="1" dirty="0" smtClean="0">
              <a:solidFill>
                <a:schemeClr val="tx2"/>
              </a:solidFill>
            </a:endParaRPr>
          </a:p>
          <a:p>
            <a:r>
              <a:rPr lang="en-US" sz="1100" b="1" dirty="0" smtClean="0">
                <a:solidFill>
                  <a:schemeClr val="tx2"/>
                </a:solidFill>
              </a:rPr>
              <a:t>In </a:t>
            </a:r>
            <a:r>
              <a:rPr lang="en-US" sz="1100" b="1" dirty="0">
                <a:solidFill>
                  <a:schemeClr val="tx2"/>
                </a:solidFill>
              </a:rPr>
              <a:t>fact, we consider </a:t>
            </a:r>
            <a:r>
              <a:rPr lang="en-US" sz="1100" b="1" dirty="0" err="1">
                <a:solidFill>
                  <a:schemeClr val="tx2"/>
                </a:solidFill>
              </a:rPr>
              <a:t>NetBeans</a:t>
            </a:r>
            <a:r>
              <a:rPr lang="en-US" sz="1100" b="1" dirty="0">
                <a:solidFill>
                  <a:schemeClr val="tx2"/>
                </a:solidFill>
              </a:rPr>
              <a:t> IDE to provide the best Maven integration of any IDE we have </a:t>
            </a:r>
            <a:r>
              <a:rPr lang="en-US" sz="1100" b="1" dirty="0" smtClean="0">
                <a:solidFill>
                  <a:schemeClr val="tx2"/>
                </a:solidFill>
              </a:rPr>
              <a:t>encountered.</a:t>
            </a:r>
            <a:endParaRPr lang="en-US" sz="1100" b="1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3862" y="3837383"/>
            <a:ext cx="1386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Çağatay</a:t>
            </a:r>
            <a:r>
              <a:rPr lang="en-US" sz="1200" dirty="0"/>
              <a:t> </a:t>
            </a:r>
            <a:r>
              <a:rPr lang="en-US" sz="1200" dirty="0" err="1" smtClean="0"/>
              <a:t>Çivici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err="1" smtClean="0"/>
              <a:t>PrimeFaces</a:t>
            </a:r>
            <a:r>
              <a:rPr lang="en-US" sz="1200" dirty="0" smtClean="0"/>
              <a:t> Lead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86" y="3352800"/>
            <a:ext cx="10572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255" y="170774"/>
            <a:ext cx="2257740" cy="48393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307255"/>
            <a:ext cx="8229600" cy="3062606"/>
          </a:xfrm>
        </p:spPr>
        <p:txBody>
          <a:bodyPr/>
          <a:lstStyle/>
          <a:p>
            <a:r>
              <a:rPr lang="en-US" sz="1600" dirty="0" smtClean="0"/>
              <a:t>Maven defines the POM: </a:t>
            </a:r>
            <a:br>
              <a:rPr lang="en-US" sz="1600" dirty="0" smtClean="0"/>
            </a:br>
            <a:r>
              <a:rPr lang="en-US" sz="1600" dirty="0" smtClean="0"/>
              <a:t>the POM is the project,</a:t>
            </a:r>
            <a:br>
              <a:rPr lang="en-US" sz="1600" dirty="0" smtClean="0"/>
            </a:br>
            <a:r>
              <a:rPr lang="en-US" sz="1600" dirty="0" smtClean="0"/>
              <a:t>no </a:t>
            </a:r>
            <a:r>
              <a:rPr lang="en-US" sz="1600" dirty="0" err="1" smtClean="0"/>
              <a:t>NetBeans</a:t>
            </a:r>
            <a:r>
              <a:rPr lang="en-US" sz="1600" dirty="0" smtClean="0"/>
              <a:t> files needed at all</a:t>
            </a:r>
            <a:br>
              <a:rPr lang="en-US" sz="1600" dirty="0" smtClean="0"/>
            </a:br>
            <a:endParaRPr lang="en-US" sz="1400" dirty="0" smtClean="0"/>
          </a:p>
          <a:p>
            <a:r>
              <a:rPr lang="en-US" sz="1600" dirty="0" smtClean="0"/>
              <a:t>All execution happens through Maven,</a:t>
            </a:r>
            <a:br>
              <a:rPr lang="en-US" sz="1600" dirty="0" smtClean="0"/>
            </a:br>
            <a:r>
              <a:rPr lang="en-US" sz="1600" dirty="0" smtClean="0"/>
              <a:t>thus the IDE executes tests</a:t>
            </a:r>
            <a:br>
              <a:rPr lang="en-US" sz="1600" dirty="0" smtClean="0"/>
            </a:br>
            <a:r>
              <a:rPr lang="en-US" sz="1600" dirty="0" smtClean="0"/>
              <a:t>exactly how CI does it, for example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400" dirty="0" smtClean="0"/>
              <a:t>Since </a:t>
            </a:r>
            <a:r>
              <a:rPr lang="en-US" sz="1400" dirty="0" err="1" smtClean="0"/>
              <a:t>NetBeans</a:t>
            </a:r>
            <a:r>
              <a:rPr lang="en-US" sz="1400" dirty="0" smtClean="0"/>
              <a:t> IDE 7.4, </a:t>
            </a:r>
            <a:br>
              <a:rPr lang="en-US" sz="1400" dirty="0" smtClean="0"/>
            </a:br>
            <a:r>
              <a:rPr lang="en-US" sz="1400" dirty="0" smtClean="0"/>
              <a:t>“compile on save” is supported,</a:t>
            </a:r>
            <a:br>
              <a:rPr lang="en-US" sz="1400" dirty="0" smtClean="0"/>
            </a:br>
            <a:r>
              <a:rPr lang="en-US" sz="1400" dirty="0" smtClean="0"/>
              <a:t>in addition, </a:t>
            </a:r>
            <a:r>
              <a:rPr lang="en-US" sz="1400" dirty="0" err="1" smtClean="0"/>
              <a:t>ZeroTurnaround</a:t>
            </a:r>
            <a:r>
              <a:rPr lang="en-US" sz="1400" dirty="0" smtClean="0"/>
              <a:t> has </a:t>
            </a:r>
            <a:br>
              <a:rPr lang="en-US" sz="1400" dirty="0" smtClean="0"/>
            </a:br>
            <a:r>
              <a:rPr lang="en-US" sz="1400" dirty="0" smtClean="0"/>
              <a:t>created </a:t>
            </a:r>
            <a:r>
              <a:rPr lang="en-US" sz="1400" dirty="0" err="1" smtClean="0"/>
              <a:t>NetBeans</a:t>
            </a:r>
            <a:r>
              <a:rPr lang="en-US" sz="1400" dirty="0" smtClean="0"/>
              <a:t> </a:t>
            </a:r>
            <a:r>
              <a:rPr lang="en-US" sz="1400" dirty="0" err="1" smtClean="0"/>
              <a:t>JRebel</a:t>
            </a:r>
            <a:r>
              <a:rPr lang="en-US" sz="1400" dirty="0" smtClean="0"/>
              <a:t> plugin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400" dirty="0" smtClean="0"/>
              <a:t>All of this is available “out of the box”,</a:t>
            </a:r>
            <a:br>
              <a:rPr lang="en-US" sz="1400" dirty="0" smtClean="0"/>
            </a:br>
            <a:r>
              <a:rPr lang="en-US" sz="1400" dirty="0" smtClean="0"/>
              <a:t>without installing any plugins of any kind</a:t>
            </a:r>
            <a:endParaRPr lang="en-US" sz="1400" dirty="0" smtClean="0"/>
          </a:p>
          <a:p>
            <a:pPr marL="60325" indent="0">
              <a:buNone/>
            </a:pP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Feature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9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Java EE 7 Development Tools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Support for latest specifications</a:t>
            </a:r>
            <a:br>
              <a:rPr lang="en-US" sz="1600" dirty="0" smtClean="0"/>
            </a:br>
            <a:r>
              <a:rPr lang="en-US" sz="1050" dirty="0" smtClean="0"/>
              <a:t>(JAX-RS 2.0, JMS 2.0, JSF 2.2, CDI 1.1, EJB 3.2, </a:t>
            </a:r>
            <a:br>
              <a:rPr lang="en-US" sz="1050" dirty="0" smtClean="0"/>
            </a:br>
            <a:r>
              <a:rPr lang="en-US" sz="1050" dirty="0" smtClean="0"/>
              <a:t>EL 3.0, </a:t>
            </a:r>
            <a:r>
              <a:rPr lang="en-US" sz="1050" dirty="0" err="1" smtClean="0"/>
              <a:t>WebSocket</a:t>
            </a:r>
            <a:r>
              <a:rPr lang="en-US" sz="1050" dirty="0" smtClean="0"/>
              <a:t> 1.0, JSP 2.1, and more)</a:t>
            </a:r>
          </a:p>
          <a:p>
            <a:r>
              <a:rPr lang="en-US" sz="1600" dirty="0" smtClean="0"/>
              <a:t>Support for latest JSF features</a:t>
            </a:r>
          </a:p>
          <a:p>
            <a:pPr lvl="1"/>
            <a:r>
              <a:rPr lang="en-US" sz="1400" dirty="0"/>
              <a:t>P</a:t>
            </a:r>
            <a:r>
              <a:rPr lang="en-US" sz="1400" dirty="0" smtClean="0"/>
              <a:t>ass-through attributes &amp; elements</a:t>
            </a:r>
          </a:p>
          <a:p>
            <a:pPr lvl="1"/>
            <a:r>
              <a:rPr lang="en-US" sz="1400" dirty="0" smtClean="0"/>
              <a:t>Resource library </a:t>
            </a:r>
            <a:r>
              <a:rPr lang="en-US" sz="1400" dirty="0" smtClean="0"/>
              <a:t>contracts</a:t>
            </a:r>
          </a:p>
          <a:p>
            <a:pPr lvl="1"/>
            <a:r>
              <a:rPr lang="en-US" sz="1400" dirty="0" smtClean="0"/>
              <a:t>Page Flow support</a:t>
            </a:r>
            <a:endParaRPr lang="en-US" sz="1400" dirty="0" smtClean="0"/>
          </a:p>
          <a:p>
            <a:pPr lvl="1"/>
            <a:r>
              <a:rPr lang="en-US" sz="1400" dirty="0" smtClean="0"/>
              <a:t>Annotation-based component</a:t>
            </a:r>
            <a:br>
              <a:rPr lang="en-US" sz="1400" dirty="0" smtClean="0"/>
            </a:br>
            <a:r>
              <a:rPr lang="en-US" sz="1400" dirty="0" smtClean="0"/>
              <a:t>registration</a:t>
            </a:r>
          </a:p>
          <a:p>
            <a:pPr lvl="2"/>
            <a:r>
              <a:rPr lang="en-US" sz="1400" dirty="0" smtClean="0"/>
              <a:t>@</a:t>
            </a:r>
            <a:r>
              <a:rPr lang="en-US" sz="1400" dirty="0" err="1" smtClean="0"/>
              <a:t>FlowScoped</a:t>
            </a:r>
            <a:r>
              <a:rPr lang="en-US" sz="1400" dirty="0" smtClean="0"/>
              <a:t> scope</a:t>
            </a:r>
          </a:p>
          <a:p>
            <a:pPr lvl="1"/>
            <a:r>
              <a:rPr lang="en-US" sz="1400" dirty="0" smtClean="0"/>
              <a:t>JSF templates &amp; tools for client creation</a:t>
            </a:r>
          </a:p>
          <a:p>
            <a:pPr lvl="2"/>
            <a:r>
              <a:rPr lang="en-US" sz="1400" dirty="0" err="1" smtClean="0"/>
              <a:t>Facelets</a:t>
            </a:r>
            <a:r>
              <a:rPr lang="en-US" sz="1400" dirty="0" smtClean="0"/>
              <a:t> templates &amp; client creation</a:t>
            </a:r>
          </a:p>
          <a:p>
            <a:pPr lvl="1"/>
            <a:r>
              <a:rPr lang="en-US" sz="1400" dirty="0" smtClean="0"/>
              <a:t>Many new hints</a:t>
            </a:r>
            <a:br>
              <a:rPr lang="en-US" sz="1400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smtClean="0"/>
              <a:t>Java EE</a:t>
            </a:r>
            <a:endParaRPr lang="en-US" dirty="0"/>
          </a:p>
        </p:txBody>
      </p:sp>
      <p:sp>
        <p:nvSpPr>
          <p:cNvPr id="9" name="7-Point Star 8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7.3.1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35" y="1139254"/>
            <a:ext cx="4211404" cy="346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76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HTML5 Development Tools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383455"/>
            <a:ext cx="8229600" cy="3062606"/>
          </a:xfrm>
        </p:spPr>
        <p:txBody>
          <a:bodyPr/>
          <a:lstStyle/>
          <a:p>
            <a:r>
              <a:rPr lang="en-US" sz="1600" dirty="0" smtClean="0"/>
              <a:t>Easy to use HTML5 features</a:t>
            </a:r>
            <a:br>
              <a:rPr lang="en-US" sz="1600" dirty="0" smtClean="0"/>
            </a:br>
            <a:r>
              <a:rPr lang="en-US" sz="1600" dirty="0" smtClean="0"/>
              <a:t>in Java EE applications</a:t>
            </a:r>
          </a:p>
          <a:p>
            <a:r>
              <a:rPr lang="en-US" sz="1600" dirty="0" smtClean="0"/>
              <a:t>Features:</a:t>
            </a:r>
          </a:p>
          <a:p>
            <a:pPr lvl="1"/>
            <a:r>
              <a:rPr lang="en-US" sz="1400" dirty="0" smtClean="0"/>
              <a:t>JavaScript Library Manager</a:t>
            </a:r>
          </a:p>
          <a:p>
            <a:pPr lvl="1"/>
            <a:r>
              <a:rPr lang="en-US" sz="1400" dirty="0" smtClean="0"/>
              <a:t>JavaScript Editor and Debugger</a:t>
            </a:r>
          </a:p>
          <a:p>
            <a:pPr lvl="1"/>
            <a:r>
              <a:rPr lang="en-US" sz="1400" dirty="0" smtClean="0"/>
              <a:t>CSS preprocessors</a:t>
            </a:r>
            <a:endParaRPr lang="en-US" sz="1400" dirty="0"/>
          </a:p>
          <a:p>
            <a:pPr lvl="1"/>
            <a:r>
              <a:rPr lang="en-US" sz="1600" dirty="0"/>
              <a:t>V</a:t>
            </a:r>
            <a:r>
              <a:rPr lang="en-US" sz="1600" dirty="0" smtClean="0"/>
              <a:t>isual CSS Editor</a:t>
            </a:r>
            <a:endParaRPr lang="en-US" sz="1600" dirty="0"/>
          </a:p>
          <a:p>
            <a:pPr lvl="1"/>
            <a:r>
              <a:rPr lang="en-US" sz="1600" dirty="0" smtClean="0"/>
              <a:t>Integration between IDE</a:t>
            </a:r>
            <a:br>
              <a:rPr lang="en-US" sz="1600" dirty="0" smtClean="0"/>
            </a:br>
            <a:r>
              <a:rPr lang="en-US" sz="1600" dirty="0" smtClean="0"/>
              <a:t>and Chrome browser</a:t>
            </a:r>
            <a:endParaRPr lang="en-US" sz="1600" dirty="0"/>
          </a:p>
          <a:p>
            <a:pPr lvl="1"/>
            <a:r>
              <a:rPr lang="en-US" sz="1600" dirty="0" smtClean="0"/>
              <a:t>Deployment to mobile devices</a:t>
            </a:r>
          </a:p>
          <a:p>
            <a:pPr lvl="1"/>
            <a:r>
              <a:rPr lang="en-US" sz="1600" dirty="0" smtClean="0"/>
              <a:t>Project samples</a:t>
            </a:r>
          </a:p>
          <a:p>
            <a:r>
              <a:rPr lang="en-US" sz="1600" dirty="0" smtClean="0"/>
              <a:t>(More details later in these slides.)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</a:t>
            </a:r>
            <a:r>
              <a:rPr lang="en-US" dirty="0" smtClean="0"/>
              <a:t>Java EE</a:t>
            </a:r>
            <a:endParaRPr lang="en-US" dirty="0"/>
          </a:p>
        </p:txBody>
      </p:sp>
      <p:sp>
        <p:nvSpPr>
          <p:cNvPr id="9" name="7-Point Star 8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43" y="1018571"/>
            <a:ext cx="2792104" cy="382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Feedback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Smarter and Faster Way to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9" y="1447644"/>
            <a:ext cx="4744112" cy="743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9" y="2371685"/>
            <a:ext cx="4448796" cy="571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9" y="3186072"/>
            <a:ext cx="4467849" cy="581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4" y="3990934"/>
            <a:ext cx="4086796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75" y="1909236"/>
            <a:ext cx="6081713" cy="395814"/>
          </a:xfrm>
        </p:spPr>
        <p:txBody>
          <a:bodyPr/>
          <a:lstStyle/>
          <a:p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err="1" smtClean="0"/>
              <a:t>JavaFX</a:t>
            </a:r>
            <a:r>
              <a:rPr lang="en-US" sz="4800" dirty="0" smtClean="0"/>
              <a:t> Platform</a:t>
            </a:r>
            <a:br>
              <a:rPr lang="en-US" sz="48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69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Support for </a:t>
            </a:r>
            <a:r>
              <a:rPr lang="en-US" dirty="0" err="1" smtClean="0"/>
              <a:t>JavaFX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First IDE to provide </a:t>
            </a:r>
            <a:r>
              <a:rPr lang="en-US" sz="1600" dirty="0" err="1" smtClean="0"/>
              <a:t>JavaFX</a:t>
            </a:r>
            <a:r>
              <a:rPr lang="en-US" sz="1600" dirty="0" smtClean="0"/>
              <a:t> tools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Developed in close co-operation</a:t>
            </a:r>
            <a:br>
              <a:rPr lang="en-US" sz="1600" dirty="0" smtClean="0"/>
            </a:br>
            <a:r>
              <a:rPr lang="en-US" sz="1600" dirty="0" smtClean="0"/>
              <a:t>with the </a:t>
            </a:r>
            <a:r>
              <a:rPr lang="en-US" sz="1600" dirty="0" err="1" smtClean="0"/>
              <a:t>JavaFX</a:t>
            </a:r>
            <a:r>
              <a:rPr lang="en-US" sz="1600" dirty="0" smtClean="0"/>
              <a:t> team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Supports full </a:t>
            </a:r>
            <a:br>
              <a:rPr lang="en-US" sz="1600" dirty="0" smtClean="0"/>
            </a:br>
            <a:r>
              <a:rPr lang="en-US" sz="1600" dirty="0" smtClean="0"/>
              <a:t>create/compile/debug cycle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Integrated with Scene Builder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Library of ready to use samples</a:t>
            </a:r>
            <a:br>
              <a:rPr lang="en-US" sz="1600" dirty="0" smtClean="0"/>
            </a:br>
            <a:r>
              <a:rPr lang="en-US" sz="1600" dirty="0" smtClean="0"/>
              <a:t>out of the box</a:t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Out of the Box </a:t>
            </a:r>
            <a:r>
              <a:rPr lang="en-US" dirty="0" err="1" smtClean="0"/>
              <a:t>JavaFX</a:t>
            </a:r>
            <a:r>
              <a:rPr lang="en-US" dirty="0" smtClean="0"/>
              <a:t> Support</a:t>
            </a:r>
            <a:endParaRPr lang="en-US" dirty="0"/>
          </a:p>
        </p:txBody>
      </p:sp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7.1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04" y="3074726"/>
            <a:ext cx="2626681" cy="1763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05" y="1061880"/>
            <a:ext cx="2626681" cy="192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75" y="1909236"/>
            <a:ext cx="6081713" cy="395814"/>
          </a:xfrm>
        </p:spPr>
        <p:txBody>
          <a:bodyPr/>
          <a:lstStyle/>
          <a:p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HTML5 Platform</a:t>
            </a:r>
            <a:br>
              <a:rPr lang="en-US" sz="48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69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Support for HTML5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Features for HTML5, JavaScript, and CSS3</a:t>
            </a:r>
            <a:br>
              <a:rPr lang="en-US" sz="1600" dirty="0" smtClean="0"/>
            </a:br>
            <a:r>
              <a:rPr lang="en-US" sz="1400" dirty="0" smtClean="0"/>
              <a:t>in HTML projects, Java EE (Maven and Ant) </a:t>
            </a:r>
            <a:br>
              <a:rPr lang="en-US" sz="1400" dirty="0" smtClean="0"/>
            </a:br>
            <a:r>
              <a:rPr lang="en-US" sz="1400" dirty="0" smtClean="0"/>
              <a:t>projects, and in PHP projects</a:t>
            </a:r>
          </a:p>
          <a:p>
            <a:r>
              <a:rPr lang="en-US" sz="1600" dirty="0" smtClean="0"/>
              <a:t>Integration between</a:t>
            </a:r>
            <a:br>
              <a:rPr lang="en-US" sz="1600" dirty="0" smtClean="0"/>
            </a:br>
            <a:r>
              <a:rPr lang="en-US" sz="1600" dirty="0" err="1" smtClean="0"/>
              <a:t>NetBeans</a:t>
            </a:r>
            <a:r>
              <a:rPr lang="en-US" sz="1600" dirty="0" smtClean="0"/>
              <a:t> IDE and Chrome browser </a:t>
            </a:r>
          </a:p>
          <a:p>
            <a:r>
              <a:rPr lang="en-US" sz="1600" dirty="0" smtClean="0"/>
              <a:t>Editors for HTML5, JavaScript,</a:t>
            </a:r>
            <a:r>
              <a:rPr lang="en-US" sz="1600" dirty="0"/>
              <a:t> </a:t>
            </a:r>
            <a:r>
              <a:rPr lang="en-US" sz="1600" dirty="0" smtClean="0"/>
              <a:t>CSS3</a:t>
            </a:r>
            <a:endParaRPr lang="en-US" sz="1400" dirty="0" smtClean="0"/>
          </a:p>
          <a:p>
            <a:r>
              <a:rPr lang="en-US" sz="1600" dirty="0" smtClean="0"/>
              <a:t>JavaScript debugger</a:t>
            </a:r>
          </a:p>
          <a:p>
            <a:r>
              <a:rPr lang="en-US" sz="1600" dirty="0" smtClean="0"/>
              <a:t>Visual CSS editing</a:t>
            </a:r>
          </a:p>
          <a:p>
            <a:r>
              <a:rPr lang="en-US" sz="1600" dirty="0" smtClean="0"/>
              <a:t>SASS and LESS CSS preprocessing</a:t>
            </a:r>
          </a:p>
          <a:p>
            <a:r>
              <a:rPr lang="en-US" sz="1600" dirty="0" smtClean="0"/>
              <a:t>Cordova mobile device development</a:t>
            </a:r>
            <a:endParaRPr lang="en-US" sz="1600" dirty="0"/>
          </a:p>
          <a:p>
            <a:pPr marL="60325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 of the Box </a:t>
            </a:r>
            <a:r>
              <a:rPr lang="en-US" dirty="0" smtClean="0"/>
              <a:t>HTML5 Support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08" y="1390650"/>
            <a:ext cx="3844257" cy="3047999"/>
          </a:xfrm>
          <a:prstGeom prst="rect">
            <a:avLst/>
          </a:prstGeom>
        </p:spPr>
      </p:pic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7.3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70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Cutting Edge JavaScript Editor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497755"/>
            <a:ext cx="8229600" cy="3062606"/>
          </a:xfrm>
        </p:spPr>
        <p:txBody>
          <a:bodyPr/>
          <a:lstStyle/>
          <a:p>
            <a:r>
              <a:rPr lang="en-US" sz="1600" dirty="0" smtClean="0"/>
              <a:t>Early JDK 8 build </a:t>
            </a:r>
            <a:r>
              <a:rPr lang="en-US" sz="1600" dirty="0" err="1" smtClean="0"/>
              <a:t>Nashorn</a:t>
            </a:r>
            <a:r>
              <a:rPr lang="en-US" sz="1600" dirty="0" smtClean="0"/>
              <a:t> JavaScript Engine for parsing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Out of the box support:</a:t>
            </a:r>
            <a:endParaRPr lang="en-US" sz="1600" dirty="0"/>
          </a:p>
          <a:p>
            <a:pPr lvl="1"/>
            <a:r>
              <a:rPr lang="en-US" sz="1400" dirty="0" err="1" smtClean="0"/>
              <a:t>jQuery</a:t>
            </a:r>
            <a:endParaRPr lang="en-US" sz="1400" dirty="0" smtClean="0"/>
          </a:p>
          <a:p>
            <a:pPr lvl="1"/>
            <a:r>
              <a:rPr lang="en-US" sz="1400" dirty="0" smtClean="0"/>
              <a:t>JSON</a:t>
            </a:r>
          </a:p>
          <a:p>
            <a:pPr lvl="1"/>
            <a:r>
              <a:rPr lang="en-US" sz="1400" dirty="0" smtClean="0"/>
              <a:t>Knockout</a:t>
            </a:r>
          </a:p>
          <a:p>
            <a:pPr lvl="1"/>
            <a:r>
              <a:rPr lang="en-US" sz="1400" dirty="0" smtClean="0"/>
              <a:t>Ext </a:t>
            </a:r>
            <a:r>
              <a:rPr lang="en-US" sz="1400" dirty="0" err="1" smtClean="0"/>
              <a:t>Js</a:t>
            </a:r>
            <a:endParaRPr lang="en-US" sz="1400" dirty="0" smtClean="0"/>
          </a:p>
          <a:p>
            <a:pPr lvl="1"/>
            <a:r>
              <a:rPr lang="en-US" sz="1400" dirty="0" err="1" smtClean="0"/>
              <a:t>AngularJS</a:t>
            </a:r>
            <a:endParaRPr lang="en-US" sz="1400" dirty="0" smtClean="0"/>
          </a:p>
          <a:p>
            <a:pPr lvl="1"/>
            <a:r>
              <a:rPr lang="en-US" sz="1400" dirty="0" err="1" smtClean="0"/>
              <a:t>JsDoc</a:t>
            </a:r>
            <a:endParaRPr lang="en-US" sz="1400" dirty="0"/>
          </a:p>
          <a:p>
            <a:pPr lvl="1"/>
            <a:r>
              <a:rPr lang="en-US" sz="1400" dirty="0" err="1" smtClean="0"/>
              <a:t>ExtDoc</a:t>
            </a:r>
            <a:endParaRPr lang="en-US" sz="1400" dirty="0" smtClean="0"/>
          </a:p>
          <a:p>
            <a:pPr lvl="1"/>
            <a:r>
              <a:rPr lang="en-US" sz="1400" dirty="0" err="1" smtClean="0"/>
              <a:t>ScriptDoc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pPr marL="60325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60325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HTML5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26" y="2500412"/>
            <a:ext cx="5619048" cy="1590476"/>
          </a:xfrm>
          <a:prstGeom prst="rect">
            <a:avLst/>
          </a:prstGeom>
        </p:spPr>
      </p:pic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/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7.3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9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NetBeans</a:t>
            </a:r>
            <a:r>
              <a:rPr lang="en-US" dirty="0" smtClean="0"/>
              <a:t> IDE?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Ready to use out of the box</a:t>
            </a:r>
          </a:p>
          <a:p>
            <a:r>
              <a:rPr lang="en-US" sz="1600" dirty="0" smtClean="0"/>
              <a:t>Support for latest Java </a:t>
            </a:r>
            <a:br>
              <a:rPr lang="en-US" sz="1600" dirty="0" smtClean="0"/>
            </a:br>
            <a:r>
              <a:rPr lang="en-US" sz="1600" dirty="0" smtClean="0"/>
              <a:t>specifications &amp; standards</a:t>
            </a:r>
          </a:p>
          <a:p>
            <a:r>
              <a:rPr lang="en-US" sz="1600" dirty="0" smtClean="0"/>
              <a:t>Other platforms too </a:t>
            </a:r>
            <a:br>
              <a:rPr lang="en-US" sz="1600" dirty="0" smtClean="0"/>
            </a:br>
            <a:r>
              <a:rPr lang="en-US" sz="1600" dirty="0" smtClean="0"/>
              <a:t>(HTML5, PHP, C/C++)</a:t>
            </a:r>
          </a:p>
          <a:p>
            <a:r>
              <a:rPr lang="en-US" sz="1600" dirty="0" smtClean="0"/>
              <a:t>Intuitive workflow</a:t>
            </a:r>
          </a:p>
          <a:p>
            <a:r>
              <a:rPr lang="en-US" sz="1600" dirty="0" smtClean="0"/>
              <a:t>Debugger, Profiler, </a:t>
            </a:r>
            <a:br>
              <a:rPr lang="en-US" sz="1600" dirty="0" smtClean="0"/>
            </a:br>
            <a:r>
              <a:rPr lang="en-US" sz="1600" dirty="0" smtClean="0"/>
              <a:t>Refactoring, etc.</a:t>
            </a:r>
          </a:p>
          <a:p>
            <a:r>
              <a:rPr lang="en-US" sz="1600" dirty="0" smtClean="0"/>
              <a:t>Binaries and ZIPs for Mac OS, </a:t>
            </a:r>
            <a:br>
              <a:rPr lang="en-US" sz="1600" dirty="0" smtClean="0"/>
            </a:br>
            <a:r>
              <a:rPr lang="en-US" sz="1600" dirty="0" smtClean="0"/>
              <a:t>Linux, and Windows</a:t>
            </a:r>
            <a:br>
              <a:rPr lang="en-US" sz="1600" dirty="0" smtClean="0"/>
            </a:br>
            <a:endParaRPr lang="en-US" sz="1600" dirty="0"/>
          </a:p>
          <a:p>
            <a:pPr marL="60325" indent="0">
              <a:buNone/>
            </a:pPr>
            <a:r>
              <a:rPr lang="en-US" sz="1600" dirty="0" smtClean="0"/>
              <a:t>Simply download and run on any operating system!</a:t>
            </a: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Comprehensive &amp; Modular Development 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21" y="1419225"/>
            <a:ext cx="5013296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Quick JavaScript Debugger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HTML5 applications are </a:t>
            </a:r>
            <a:br>
              <a:rPr lang="en-US" sz="1600" dirty="0" smtClean="0"/>
            </a:br>
            <a:r>
              <a:rPr lang="en-US" sz="1600" dirty="0" smtClean="0"/>
              <a:t>automatically deployed</a:t>
            </a:r>
            <a:br>
              <a:rPr lang="en-US" sz="1600" dirty="0" smtClean="0"/>
            </a:br>
            <a:r>
              <a:rPr lang="en-US" sz="1600" dirty="0" smtClean="0"/>
              <a:t>in debug mode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Set breakpoints in JavaScript file,</a:t>
            </a:r>
            <a:br>
              <a:rPr lang="en-US" sz="1600" dirty="0" smtClean="0"/>
            </a:br>
            <a:r>
              <a:rPr lang="en-US" sz="1600" dirty="0" smtClean="0"/>
              <a:t>on Line, DOM, Event, </a:t>
            </a:r>
            <a:br>
              <a:rPr lang="en-US" sz="1600" dirty="0" smtClean="0"/>
            </a:br>
            <a:r>
              <a:rPr lang="en-US" sz="1600" dirty="0" smtClean="0"/>
              <a:t>or </a:t>
            </a:r>
            <a:r>
              <a:rPr lang="en-US" sz="1600" dirty="0" err="1" smtClean="0"/>
              <a:t>XMLHTTPRequest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Refresh the browser and </a:t>
            </a:r>
            <a:br>
              <a:rPr lang="en-US" sz="1600" dirty="0" smtClean="0"/>
            </a:br>
            <a:r>
              <a:rPr lang="en-US" sz="1600" dirty="0" smtClean="0"/>
              <a:t>immediately step through code</a:t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Use Debugger windows to monitor</a:t>
            </a:r>
            <a:br>
              <a:rPr lang="en-US" sz="1600" dirty="0" smtClean="0"/>
            </a:br>
            <a:r>
              <a:rPr lang="en-US" sz="1600" dirty="0" smtClean="0"/>
              <a:t>watches, threads, and breakpoints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60325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HTML5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50" y="1333500"/>
            <a:ext cx="4175555" cy="3314699"/>
          </a:xfrm>
          <a:prstGeom prst="rect">
            <a:avLst/>
          </a:prstGeom>
        </p:spPr>
      </p:pic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7.3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6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Visual CSS Editing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Click in browser</a:t>
            </a:r>
            <a:br>
              <a:rPr lang="en-US" sz="1600" dirty="0" smtClean="0"/>
            </a:br>
            <a:r>
              <a:rPr lang="en-US" sz="1600" dirty="0" smtClean="0"/>
              <a:t>and see CSS styles and rules in IDE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 smtClean="0"/>
              <a:t>Changes saved in Chrome Developer Tools</a:t>
            </a:r>
            <a:br>
              <a:rPr lang="en-US" sz="1600" dirty="0" smtClean="0"/>
            </a:br>
            <a:r>
              <a:rPr lang="en-US" sz="1600" dirty="0" smtClean="0"/>
              <a:t>are saved in files in IDE 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CSS styling: box model</a:t>
            </a:r>
            <a:br>
              <a:rPr lang="en-US" sz="1600" dirty="0" smtClean="0"/>
            </a:br>
            <a:r>
              <a:rPr lang="en-US" sz="1600" dirty="0" smtClean="0"/>
              <a:t>styling of hover-based effects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Changes in CSS Editor</a:t>
            </a:r>
            <a:br>
              <a:rPr lang="en-US" sz="1600" dirty="0" smtClean="0"/>
            </a:br>
            <a:r>
              <a:rPr lang="en-US" sz="1600" dirty="0" smtClean="0"/>
              <a:t>immediately</a:t>
            </a:r>
            <a:r>
              <a:rPr lang="en-US" sz="1600" dirty="0"/>
              <a:t> </a:t>
            </a:r>
            <a:r>
              <a:rPr lang="en-US" sz="1600" dirty="0" smtClean="0"/>
              <a:t>reflected in browser</a:t>
            </a:r>
            <a:br>
              <a:rPr lang="en-US" sz="1600" dirty="0" smtClean="0"/>
            </a:br>
            <a:endParaRPr lang="en-US" sz="1600" dirty="0"/>
          </a:p>
          <a:p>
            <a:pPr marL="60325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60325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HTML5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019460"/>
            <a:ext cx="3893746" cy="3590640"/>
          </a:xfrm>
          <a:prstGeom prst="rect">
            <a:avLst/>
          </a:prstGeom>
        </p:spPr>
      </p:pic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7.3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70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SASS and LESS Preprocessing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Syntax coloring, indentation, reformatting,</a:t>
            </a:r>
            <a:br>
              <a:rPr lang="en-US" sz="1600" dirty="0" smtClean="0"/>
            </a:br>
            <a:r>
              <a:rPr lang="en-US" sz="1600" dirty="0" smtClean="0"/>
              <a:t>code folding, file templates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 smtClean="0"/>
              <a:t>Go to declaration, mark occurrences,</a:t>
            </a:r>
            <a:br>
              <a:rPr lang="en-US" sz="1600" dirty="0" smtClean="0"/>
            </a:br>
            <a:r>
              <a:rPr lang="en-US" sz="1600" dirty="0" smtClean="0"/>
              <a:t>instant rename, code completion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Live reload on change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Debugging information is displayed</a:t>
            </a:r>
            <a:br>
              <a:rPr lang="en-US" sz="1600" dirty="0" smtClean="0"/>
            </a:br>
            <a:endParaRPr lang="en-US" sz="1600" dirty="0"/>
          </a:p>
          <a:p>
            <a:pPr marL="60325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60325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HTML5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69" y="1447799"/>
            <a:ext cx="3707063" cy="2795367"/>
          </a:xfrm>
          <a:prstGeom prst="rect">
            <a:avLst/>
          </a:prstGeom>
        </p:spPr>
      </p:pic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</a:p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01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Easy Mobile &amp; Web Deployment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554905"/>
            <a:ext cx="8229600" cy="3062606"/>
          </a:xfrm>
        </p:spPr>
        <p:txBody>
          <a:bodyPr/>
          <a:lstStyle/>
          <a:p>
            <a:r>
              <a:rPr lang="en-US" sz="1600" dirty="0" smtClean="0"/>
              <a:t>Tight integration with</a:t>
            </a:r>
          </a:p>
          <a:p>
            <a:pPr lvl="1"/>
            <a:r>
              <a:rPr lang="en-US" sz="1400" dirty="0" smtClean="0"/>
              <a:t>Chrome</a:t>
            </a:r>
          </a:p>
          <a:p>
            <a:pPr lvl="1"/>
            <a:r>
              <a:rPr lang="en-US" sz="1400" dirty="0" smtClean="0"/>
              <a:t>Embedded </a:t>
            </a:r>
            <a:r>
              <a:rPr lang="en-US" sz="1400" dirty="0" err="1" smtClean="0"/>
              <a:t>WebKit</a:t>
            </a:r>
            <a:r>
              <a:rPr lang="en-US" sz="1400" dirty="0" smtClean="0"/>
              <a:t> Browser</a:t>
            </a:r>
            <a:endParaRPr lang="en-US" sz="1400" dirty="0"/>
          </a:p>
          <a:p>
            <a:pPr lvl="1"/>
            <a:r>
              <a:rPr lang="en-US" sz="1400" dirty="0" err="1" smtClean="0"/>
              <a:t>iOS</a:t>
            </a:r>
            <a:r>
              <a:rPr lang="en-US" sz="1400" dirty="0" smtClean="0"/>
              <a:t> (Safari)</a:t>
            </a:r>
          </a:p>
          <a:p>
            <a:pPr lvl="1"/>
            <a:r>
              <a:rPr lang="en-US" sz="1400" dirty="0" smtClean="0"/>
              <a:t>Android (Chrome)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Also support for</a:t>
            </a:r>
            <a:br>
              <a:rPr lang="en-US" sz="1600" dirty="0" smtClean="0"/>
            </a:br>
            <a:r>
              <a:rPr lang="en-US" sz="1600" dirty="0" smtClean="0"/>
              <a:t>Internet Explorer, </a:t>
            </a:r>
            <a:r>
              <a:rPr lang="en-US" sz="1600" dirty="0" err="1" smtClean="0"/>
              <a:t>FireFox</a:t>
            </a:r>
            <a:r>
              <a:rPr lang="en-US" sz="1600" dirty="0" smtClean="0"/>
              <a:t>,</a:t>
            </a:r>
            <a:br>
              <a:rPr lang="en-US" sz="1600" dirty="0" smtClean="0"/>
            </a:br>
            <a:r>
              <a:rPr lang="en-US" sz="1600" dirty="0" smtClean="0"/>
              <a:t>Safari, Android default browser</a:t>
            </a:r>
          </a:p>
          <a:p>
            <a:endParaRPr lang="en-U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HTML5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73" y="1047750"/>
            <a:ext cx="5180352" cy="3726552"/>
          </a:xfrm>
          <a:prstGeom prst="rect">
            <a:avLst/>
          </a:prstGeom>
        </p:spPr>
      </p:pic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0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Cordova Mobile Device Support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583480"/>
            <a:ext cx="8229600" cy="3062606"/>
          </a:xfrm>
        </p:spPr>
        <p:txBody>
          <a:bodyPr/>
          <a:lstStyle/>
          <a:p>
            <a:r>
              <a:rPr lang="en-US" sz="1600" dirty="0" smtClean="0"/>
              <a:t>Cordova integration</a:t>
            </a:r>
            <a:br>
              <a:rPr lang="en-US" sz="1600" dirty="0" smtClean="0"/>
            </a:br>
            <a:r>
              <a:rPr lang="en-US" sz="1600" dirty="0" smtClean="0"/>
              <a:t>for hybrid development</a:t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Build native Android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dirty="0" err="1" smtClean="0"/>
              <a:t>iOS</a:t>
            </a:r>
            <a:r>
              <a:rPr lang="en-US" sz="1600" dirty="0" smtClean="0"/>
              <a:t> packages</a:t>
            </a:r>
          </a:p>
          <a:p>
            <a:pPr lvl="1"/>
            <a:r>
              <a:rPr lang="en-US" sz="1400" dirty="0" smtClean="0"/>
              <a:t>Register or generate</a:t>
            </a:r>
            <a:br>
              <a:rPr lang="en-US" sz="1400" dirty="0" smtClean="0"/>
            </a:br>
            <a:r>
              <a:rPr lang="en-US" sz="1400" dirty="0" smtClean="0"/>
              <a:t>required files for</a:t>
            </a:r>
            <a:br>
              <a:rPr lang="en-US" sz="1400" dirty="0" smtClean="0"/>
            </a:br>
            <a:r>
              <a:rPr lang="en-US" sz="1400" dirty="0" smtClean="0"/>
              <a:t>Android and </a:t>
            </a:r>
            <a:r>
              <a:rPr lang="en-US" sz="1400" dirty="0" err="1" smtClean="0"/>
              <a:t>iOS</a:t>
            </a:r>
            <a:endParaRPr lang="en-US" sz="1400" dirty="0" smtClean="0"/>
          </a:p>
          <a:p>
            <a:pPr lvl="1"/>
            <a:r>
              <a:rPr lang="en-US" sz="1400" dirty="0" smtClean="0"/>
              <a:t>Register Android SDK</a:t>
            </a:r>
            <a:br>
              <a:rPr lang="en-US" sz="1400" dirty="0" smtClean="0"/>
            </a:br>
            <a:r>
              <a:rPr lang="en-US" sz="1400" dirty="0" smtClean="0"/>
              <a:t>and </a:t>
            </a:r>
            <a:r>
              <a:rPr lang="en-US" sz="1400" dirty="0" err="1" smtClean="0"/>
              <a:t>iOS</a:t>
            </a:r>
            <a:r>
              <a:rPr lang="en-US" sz="1400" dirty="0" smtClean="0"/>
              <a:t> SDK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600" dirty="0" smtClean="0"/>
              <a:t>Helpful samples</a:t>
            </a:r>
            <a:br>
              <a:rPr lang="en-US" sz="1600" dirty="0" smtClean="0"/>
            </a:br>
            <a:r>
              <a:rPr lang="en-US" sz="1600" dirty="0" smtClean="0"/>
              <a:t>and templates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for HTML5</a:t>
            </a:r>
          </a:p>
        </p:txBody>
      </p:sp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4" y="1398158"/>
            <a:ext cx="5634631" cy="31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3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Feedback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Smarter and Faster Way to Code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309688"/>
            <a:ext cx="4752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052638"/>
            <a:ext cx="48196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4638"/>
            <a:ext cx="4876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538538"/>
            <a:ext cx="48577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4281488"/>
            <a:ext cx="34290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73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75" y="1909236"/>
            <a:ext cx="6081713" cy="395814"/>
          </a:xfrm>
        </p:spPr>
        <p:txBody>
          <a:bodyPr/>
          <a:lstStyle/>
          <a:p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PHP and C/C++</a:t>
            </a:r>
            <a:br>
              <a:rPr lang="en-US" sz="48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69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PHP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354880"/>
            <a:ext cx="8229600" cy="3062606"/>
          </a:xfrm>
        </p:spPr>
        <p:txBody>
          <a:bodyPr/>
          <a:lstStyle/>
          <a:p>
            <a:r>
              <a:rPr lang="en-US" sz="1600" dirty="0" smtClean="0"/>
              <a:t>Templates &amp; samples for PHP projects and files</a:t>
            </a:r>
          </a:p>
          <a:p>
            <a:r>
              <a:rPr lang="en-US" sz="1600" dirty="0"/>
              <a:t>E</a:t>
            </a:r>
            <a:r>
              <a:rPr lang="en-US" sz="1600" dirty="0" smtClean="0"/>
              <a:t>ditor </a:t>
            </a:r>
            <a:r>
              <a:rPr lang="en-US" sz="1600" dirty="0"/>
              <a:t>support (code completion,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navigation</a:t>
            </a:r>
            <a:r>
              <a:rPr lang="en-US" sz="1600" dirty="0"/>
              <a:t>, refactoring, </a:t>
            </a:r>
            <a:r>
              <a:rPr lang="en-US" sz="1600" dirty="0" smtClean="0"/>
              <a:t>hints, coloring, etc.)</a:t>
            </a:r>
          </a:p>
          <a:p>
            <a:r>
              <a:rPr lang="en-US" sz="1600" dirty="0" smtClean="0"/>
              <a:t>Integration with HTML, JavaScript, CSS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ebugger </a:t>
            </a:r>
            <a:r>
              <a:rPr lang="en-US" sz="1600" dirty="0"/>
              <a:t>(</a:t>
            </a:r>
            <a:r>
              <a:rPr lang="en-US" sz="1600" dirty="0" err="1" smtClean="0"/>
              <a:t>Xdebug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Unit </a:t>
            </a:r>
            <a:r>
              <a:rPr lang="en-US" sz="1600" dirty="0"/>
              <a:t>testing (</a:t>
            </a:r>
            <a:r>
              <a:rPr lang="en-US" sz="1600" dirty="0" err="1"/>
              <a:t>PHPUnit</a:t>
            </a:r>
            <a:r>
              <a:rPr lang="en-US" sz="1600" dirty="0"/>
              <a:t>, </a:t>
            </a:r>
            <a:r>
              <a:rPr lang="en-US" sz="1600" dirty="0" err="1" smtClean="0"/>
              <a:t>atoum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PHP </a:t>
            </a:r>
            <a:r>
              <a:rPr lang="en-US" sz="1600" dirty="0"/>
              <a:t>frameworks (</a:t>
            </a:r>
            <a:r>
              <a:rPr lang="en-US" sz="1600" dirty="0" err="1"/>
              <a:t>Symfony</a:t>
            </a:r>
            <a:r>
              <a:rPr lang="en-US" sz="1600" dirty="0"/>
              <a:t> 1 </a:t>
            </a:r>
            <a:r>
              <a:rPr lang="en-US" sz="1600" dirty="0" smtClean="0"/>
              <a:t>&amp;2</a:t>
            </a:r>
            <a:r>
              <a:rPr lang="en-US" sz="1600" dirty="0"/>
              <a:t>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Zend</a:t>
            </a:r>
            <a:r>
              <a:rPr lang="en-US" sz="1600" dirty="0" smtClean="0"/>
              <a:t> </a:t>
            </a:r>
            <a:r>
              <a:rPr lang="en-US" sz="1600" dirty="0"/>
              <a:t>1 and 2, </a:t>
            </a:r>
            <a:r>
              <a:rPr lang="en-US" sz="1600" dirty="0" err="1"/>
              <a:t>Nette</a:t>
            </a:r>
            <a:r>
              <a:rPr lang="en-US" sz="1600" dirty="0"/>
              <a:t>, Doctrine, </a:t>
            </a:r>
            <a:r>
              <a:rPr lang="en-US" sz="1600" dirty="0" smtClean="0"/>
              <a:t>Smarty)</a:t>
            </a:r>
          </a:p>
          <a:p>
            <a:r>
              <a:rPr lang="en-US" sz="1600" dirty="0"/>
              <a:t>D</a:t>
            </a:r>
            <a:r>
              <a:rPr lang="en-US" sz="1600" dirty="0" smtClean="0"/>
              <a:t>ependency </a:t>
            </a:r>
            <a:r>
              <a:rPr lang="en-US" sz="1600" dirty="0"/>
              <a:t>management (</a:t>
            </a:r>
            <a:r>
              <a:rPr lang="en-US" sz="1600" dirty="0" smtClean="0"/>
              <a:t>Composer)</a:t>
            </a:r>
          </a:p>
          <a:p>
            <a:r>
              <a:rPr lang="en-US" sz="1600" dirty="0" smtClean="0"/>
              <a:t>API </a:t>
            </a:r>
            <a:r>
              <a:rPr lang="en-US" sz="1600" dirty="0"/>
              <a:t>documentation support (</a:t>
            </a:r>
            <a:r>
              <a:rPr lang="en-US" sz="1600" dirty="0" err="1"/>
              <a:t>ApiGen</a:t>
            </a:r>
            <a:r>
              <a:rPr lang="en-US" sz="1600" dirty="0"/>
              <a:t>, </a:t>
            </a:r>
            <a:r>
              <a:rPr lang="en-US" sz="1600" dirty="0" err="1" smtClean="0"/>
              <a:t>PhpDocumentor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Static </a:t>
            </a:r>
            <a:r>
              <a:rPr lang="en-US" sz="1600" dirty="0"/>
              <a:t>code analysis (Code Sniffer, Mess </a:t>
            </a:r>
            <a:r>
              <a:rPr lang="en-US" sz="1600" dirty="0" smtClean="0"/>
              <a:t>Detector)</a:t>
            </a:r>
          </a:p>
          <a:p>
            <a:r>
              <a:rPr lang="en-US" sz="1600" dirty="0"/>
              <a:t>C</a:t>
            </a:r>
            <a:r>
              <a:rPr lang="en-US" sz="1600" dirty="0" smtClean="0"/>
              <a:t>ontinuous </a:t>
            </a:r>
            <a:r>
              <a:rPr lang="en-US" sz="1600" dirty="0"/>
              <a:t>integration (Hudson/Jenkins)</a:t>
            </a:r>
            <a:endParaRPr lang="en-US" sz="14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Feature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23" y="1123729"/>
            <a:ext cx="3661783" cy="286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5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New in PHP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HTML5 Development for PHP Projects</a:t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Editor enhancements</a:t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Enhanced frameworks: </a:t>
            </a:r>
          </a:p>
          <a:p>
            <a:pPr lvl="1"/>
            <a:r>
              <a:rPr lang="en-US" sz="1400" dirty="0" smtClean="0"/>
              <a:t>Twig, Apache </a:t>
            </a:r>
            <a:r>
              <a:rPr lang="en-US" sz="1400" dirty="0" err="1" smtClean="0"/>
              <a:t>Conf</a:t>
            </a:r>
            <a:r>
              <a:rPr lang="en-US" sz="1400" dirty="0" smtClean="0"/>
              <a:t>, NEON, INI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600" dirty="0" smtClean="0"/>
              <a:t>New frameworks: </a:t>
            </a:r>
          </a:p>
          <a:p>
            <a:pPr lvl="1"/>
            <a:r>
              <a:rPr lang="en-US" sz="1400" dirty="0" err="1" smtClean="0"/>
              <a:t>Nette</a:t>
            </a:r>
            <a:r>
              <a:rPr lang="en-US" sz="1400" dirty="0" smtClean="0"/>
              <a:t>, </a:t>
            </a:r>
            <a:r>
              <a:rPr lang="en-US" sz="1400" dirty="0" err="1" smtClean="0"/>
              <a:t>Zend</a:t>
            </a:r>
            <a:r>
              <a:rPr lang="en-US" sz="1400" dirty="0" smtClean="0"/>
              <a:t> 2, </a:t>
            </a:r>
            <a:r>
              <a:rPr lang="en-US" sz="1400" dirty="0" err="1"/>
              <a:t>a</a:t>
            </a:r>
            <a:r>
              <a:rPr lang="en-US" sz="1400" dirty="0" err="1" smtClean="0"/>
              <a:t>toum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600" dirty="0" smtClean="0"/>
              <a:t>New static code analysis:</a:t>
            </a:r>
          </a:p>
          <a:p>
            <a:pPr lvl="1"/>
            <a:r>
              <a:rPr lang="en-US" sz="1400" dirty="0" smtClean="0"/>
              <a:t>Code Sniffer, Mess Detector</a:t>
            </a:r>
            <a:endParaRPr lang="en-US" sz="1400" dirty="0"/>
          </a:p>
          <a:p>
            <a:pPr marL="60325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Out of the Box PHP Support</a:t>
            </a:r>
            <a:endParaRPr lang="en-US" dirty="0"/>
          </a:p>
        </p:txBody>
      </p:sp>
      <p:sp>
        <p:nvSpPr>
          <p:cNvPr id="8" name="7-Point Star 7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75" y="1242794"/>
            <a:ext cx="4009663" cy="32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8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C/C++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469180"/>
            <a:ext cx="8229600" cy="3062606"/>
          </a:xfrm>
        </p:spPr>
        <p:txBody>
          <a:bodyPr/>
          <a:lstStyle/>
          <a:p>
            <a:r>
              <a:rPr lang="en-US" sz="1600" dirty="0" smtClean="0"/>
              <a:t>Optimized </a:t>
            </a:r>
            <a:r>
              <a:rPr lang="en-US" sz="1600" dirty="0"/>
              <a:t>for large applications </a:t>
            </a:r>
            <a:endParaRPr lang="en-US" sz="1600" dirty="0" smtClean="0"/>
          </a:p>
          <a:p>
            <a:r>
              <a:rPr lang="en-US" sz="1600" dirty="0" smtClean="0"/>
              <a:t>Advanced </a:t>
            </a:r>
            <a:r>
              <a:rPr lang="en-US" sz="1600" dirty="0"/>
              <a:t>language-aware code </a:t>
            </a:r>
            <a:r>
              <a:rPr lang="en-US" sz="1600" dirty="0" smtClean="0"/>
              <a:t>editor, e.g., </a:t>
            </a:r>
            <a:br>
              <a:rPr lang="en-US" sz="1600" dirty="0" smtClean="0"/>
            </a:br>
            <a:r>
              <a:rPr lang="en-US" sz="1600" dirty="0" smtClean="0"/>
              <a:t>syntax coloring, code completion, navigation</a:t>
            </a:r>
            <a:r>
              <a:rPr lang="en-US" sz="1600" dirty="0"/>
              <a:t>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formatting, and hints</a:t>
            </a:r>
          </a:p>
          <a:p>
            <a:r>
              <a:rPr lang="en-US" sz="1600" dirty="0" smtClean="0"/>
              <a:t>Rich </a:t>
            </a:r>
            <a:r>
              <a:rPr lang="en-US" sz="1600" dirty="0"/>
              <a:t>reverse engineering </a:t>
            </a:r>
            <a:r>
              <a:rPr lang="en-US" sz="1600" dirty="0" smtClean="0"/>
              <a:t>capabilities, </a:t>
            </a:r>
            <a:br>
              <a:rPr lang="en-US" sz="1600" dirty="0" smtClean="0"/>
            </a:br>
            <a:r>
              <a:rPr lang="en-US" sz="1600" dirty="0" smtClean="0"/>
              <a:t>e.g., </a:t>
            </a:r>
            <a:r>
              <a:rPr lang="en-US" sz="1600" dirty="0"/>
              <a:t>Find Usages, Call Graph, Class Hierarchy,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Macro View</a:t>
            </a:r>
            <a:r>
              <a:rPr lang="en-US" sz="1600" dirty="0"/>
              <a:t>, </a:t>
            </a:r>
            <a:r>
              <a:rPr lang="en-US" sz="1600" dirty="0" smtClean="0"/>
              <a:t>and Include Hierarchy</a:t>
            </a:r>
          </a:p>
          <a:p>
            <a:r>
              <a:rPr lang="en-US" sz="1600" dirty="0" smtClean="0"/>
              <a:t>Visual </a:t>
            </a:r>
            <a:r>
              <a:rPr lang="en-US" sz="1600" dirty="0"/>
              <a:t>Debugging </a:t>
            </a:r>
            <a:endParaRPr lang="en-US" sz="1600" dirty="0" smtClean="0"/>
          </a:p>
          <a:p>
            <a:r>
              <a:rPr lang="en-US" sz="1600" dirty="0" smtClean="0"/>
              <a:t>Refactoring </a:t>
            </a:r>
          </a:p>
          <a:p>
            <a:r>
              <a:rPr lang="en-US" sz="1600" dirty="0" smtClean="0"/>
              <a:t>Unit </a:t>
            </a:r>
            <a:r>
              <a:rPr lang="en-US" sz="1600" dirty="0"/>
              <a:t>tests support for </a:t>
            </a:r>
            <a:r>
              <a:rPr lang="en-US" sz="1600" dirty="0" err="1"/>
              <a:t>CUnit</a:t>
            </a:r>
            <a:r>
              <a:rPr lang="en-US" sz="1600" dirty="0"/>
              <a:t>/</a:t>
            </a:r>
            <a:r>
              <a:rPr lang="en-US" sz="1600" dirty="0" err="1"/>
              <a:t>CppUnit</a:t>
            </a:r>
            <a:r>
              <a:rPr lang="en-US" sz="1600" dirty="0"/>
              <a:t> </a:t>
            </a:r>
            <a:endParaRPr lang="en-US" sz="1600" dirty="0" smtClean="0"/>
          </a:p>
          <a:p>
            <a:r>
              <a:rPr lang="en-US" sz="1600" dirty="0" smtClean="0"/>
              <a:t>Remote </a:t>
            </a:r>
            <a:r>
              <a:rPr lang="en-US" sz="1600" dirty="0"/>
              <a:t>Development</a:t>
            </a:r>
            <a:endParaRPr lang="en-US" sz="14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Feature Overview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0" y="1539466"/>
            <a:ext cx="3849182" cy="24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NetBeans</a:t>
            </a:r>
            <a:r>
              <a:rPr lang="en-US" dirty="0" smtClean="0"/>
              <a:t> IDE?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Comprehensive &amp; Modular Development Environment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58" y="1250950"/>
            <a:ext cx="6549092" cy="349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7-Point Star 3"/>
          <p:cNvSpPr/>
          <p:nvPr/>
        </p:nvSpPr>
        <p:spPr>
          <a:xfrm rot="1508303">
            <a:off x="5711338" y="2093693"/>
            <a:ext cx="1791679" cy="144780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NEW!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HTML5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Support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New in C/C++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Create projects from binary file </a:t>
            </a:r>
          </a:p>
          <a:p>
            <a:r>
              <a:rPr lang="en-US" sz="1600" dirty="0" smtClean="0"/>
              <a:t>Templates &amp; specialized navigation</a:t>
            </a:r>
          </a:p>
          <a:p>
            <a:r>
              <a:rPr lang="en-US" sz="1600" dirty="0" smtClean="0"/>
              <a:t>Browse </a:t>
            </a:r>
            <a:r>
              <a:rPr lang="en-US" sz="1600" dirty="0"/>
              <a:t>remote file </a:t>
            </a:r>
            <a:r>
              <a:rPr lang="en-US" sz="1600" dirty="0" smtClean="0"/>
              <a:t>system</a:t>
            </a:r>
          </a:p>
          <a:p>
            <a:r>
              <a:rPr lang="en-US" sz="1600" dirty="0" smtClean="0"/>
              <a:t>Integrated terminal</a:t>
            </a:r>
          </a:p>
          <a:p>
            <a:r>
              <a:rPr lang="en-US" sz="1600" dirty="0"/>
              <a:t>C</a:t>
            </a:r>
            <a:r>
              <a:rPr lang="en-US" sz="1600" dirty="0" smtClean="0"/>
              <a:t>++</a:t>
            </a:r>
            <a:r>
              <a:rPr lang="en-US" sz="1600" dirty="0"/>
              <a:t>11 </a:t>
            </a:r>
            <a:r>
              <a:rPr lang="en-US" sz="1600" dirty="0" smtClean="0"/>
              <a:t>support</a:t>
            </a:r>
          </a:p>
          <a:p>
            <a:r>
              <a:rPr lang="en-US" sz="1600" dirty="0"/>
              <a:t>C</a:t>
            </a:r>
            <a:r>
              <a:rPr lang="en-US" sz="1600" dirty="0" smtClean="0"/>
              <a:t>ompile </a:t>
            </a:r>
            <a:r>
              <a:rPr lang="en-US" sz="1600" dirty="0"/>
              <a:t>single file </a:t>
            </a:r>
            <a:r>
              <a:rPr lang="en-US" sz="1600" dirty="0" smtClean="0"/>
              <a:t>action</a:t>
            </a:r>
          </a:p>
          <a:p>
            <a:r>
              <a:rPr lang="en-US" sz="1600" dirty="0" smtClean="0"/>
              <a:t>C++ </a:t>
            </a:r>
            <a:r>
              <a:rPr lang="en-US" sz="1600" dirty="0"/>
              <a:t>documentation </a:t>
            </a:r>
            <a:r>
              <a:rPr lang="en-US" sz="1600" dirty="0" smtClean="0"/>
              <a:t>view</a:t>
            </a:r>
          </a:p>
          <a:p>
            <a:r>
              <a:rPr lang="en-US" sz="1600" dirty="0"/>
              <a:t>M</a:t>
            </a:r>
            <a:r>
              <a:rPr lang="en-US" sz="1600" dirty="0" smtClean="0"/>
              <a:t>emory usage improvements 2x</a:t>
            </a:r>
          </a:p>
          <a:p>
            <a:r>
              <a:rPr lang="en-US" sz="1600" dirty="0" smtClean="0"/>
              <a:t>QT5 support</a:t>
            </a:r>
          </a:p>
          <a:p>
            <a:r>
              <a:rPr lang="en-US" sz="1600" dirty="0" smtClean="0"/>
              <a:t>Run/debug </a:t>
            </a:r>
            <a:r>
              <a:rPr lang="en-US" sz="1600" dirty="0"/>
              <a:t>launchers</a:t>
            </a:r>
            <a:br>
              <a:rPr lang="en-US" sz="1600" dirty="0"/>
            </a:br>
            <a:r>
              <a:rPr lang="en-US" sz="1600" dirty="0" smtClean="0"/>
              <a:t> </a:t>
            </a:r>
            <a:endParaRPr lang="en-US" sz="1600" dirty="0"/>
          </a:p>
          <a:p>
            <a:pPr marL="60325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Out of the Box C/C++ Support</a:t>
            </a:r>
            <a:endParaRPr lang="en-US" dirty="0"/>
          </a:p>
        </p:txBody>
      </p:sp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15" y="1408323"/>
            <a:ext cx="4896621" cy="19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75" y="1909235"/>
            <a:ext cx="6081713" cy="691089"/>
          </a:xfrm>
        </p:spPr>
        <p:txBody>
          <a:bodyPr/>
          <a:lstStyle/>
          <a:p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Miscellaneous </a:t>
            </a:r>
            <a:br>
              <a:rPr lang="en-US" sz="4800" dirty="0" smtClean="0"/>
            </a:br>
            <a:r>
              <a:rPr lang="en-US" sz="4800" dirty="0" smtClean="0"/>
              <a:t>IDE Tools</a:t>
            </a:r>
            <a:br>
              <a:rPr lang="en-US" sz="48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699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Miscellaneous IDE Tools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Project Views</a:t>
            </a:r>
          </a:p>
          <a:p>
            <a:r>
              <a:rPr lang="en-US" sz="1600" dirty="0" smtClean="0"/>
              <a:t>Services </a:t>
            </a:r>
            <a:r>
              <a:rPr lang="en-US" sz="1600" dirty="0" smtClean="0"/>
              <a:t>Management</a:t>
            </a:r>
          </a:p>
          <a:p>
            <a:r>
              <a:rPr lang="en-US" sz="1600" dirty="0" smtClean="0"/>
              <a:t>Build Tools</a:t>
            </a:r>
          </a:p>
          <a:p>
            <a:pPr lvl="1"/>
            <a:r>
              <a:rPr lang="en-US" sz="1400" dirty="0" smtClean="0"/>
              <a:t>Ant, Maven, </a:t>
            </a:r>
            <a:r>
              <a:rPr lang="en-US" sz="1400" dirty="0" err="1" smtClean="0"/>
              <a:t>Gradle</a:t>
            </a:r>
            <a:r>
              <a:rPr lang="en-US" sz="1400" dirty="0" smtClean="0"/>
              <a:t> plugin</a:t>
            </a:r>
            <a:endParaRPr lang="en-US" sz="1400" dirty="0" smtClean="0"/>
          </a:p>
          <a:p>
            <a:r>
              <a:rPr lang="en-US" sz="1600" dirty="0" smtClean="0"/>
              <a:t>Versioning Tools</a:t>
            </a:r>
          </a:p>
          <a:p>
            <a:pPr lvl="1"/>
            <a:r>
              <a:rPr lang="en-US" sz="1400" dirty="0" err="1" smtClean="0"/>
              <a:t>Git</a:t>
            </a:r>
            <a:r>
              <a:rPr lang="en-US" sz="1400" dirty="0" smtClean="0"/>
              <a:t>, Subversion, Mercurial</a:t>
            </a:r>
          </a:p>
          <a:p>
            <a:r>
              <a:rPr lang="en-US" sz="1600" dirty="0" smtClean="0"/>
              <a:t>Navigators</a:t>
            </a:r>
          </a:p>
          <a:p>
            <a:r>
              <a:rPr lang="en-US" sz="1600" dirty="0" smtClean="0"/>
              <a:t>Terminal Emulator</a:t>
            </a:r>
          </a:p>
          <a:p>
            <a:r>
              <a:rPr lang="en-US" sz="1600" dirty="0" smtClean="0"/>
              <a:t>Plugin Manager</a:t>
            </a:r>
          </a:p>
          <a:p>
            <a:r>
              <a:rPr lang="en-US" sz="1600" dirty="0" smtClean="0"/>
              <a:t>Action </a:t>
            </a:r>
            <a:r>
              <a:rPr lang="en-US" sz="1600" dirty="0" smtClean="0"/>
              <a:t>Items (Problem View)</a:t>
            </a:r>
            <a:endParaRPr lang="en-US" sz="1600" dirty="0" smtClean="0"/>
          </a:p>
          <a:p>
            <a:r>
              <a:rPr lang="en-US" sz="1600" dirty="0" smtClean="0"/>
              <a:t>Bookmark Management</a:t>
            </a:r>
          </a:p>
          <a:p>
            <a:pPr marL="403225" lvl="1" indent="0">
              <a:buNone/>
            </a:pPr>
            <a:endParaRPr lang="en-US" sz="140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Feature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37" y="1281817"/>
            <a:ext cx="2867425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35" y="1314208"/>
            <a:ext cx="1409897" cy="1409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94" y="2996556"/>
            <a:ext cx="3603437" cy="168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Maven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Effective POM editor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Reworked compile-on-save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Build execution overview dialog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Memory usage enhancements</a:t>
            </a:r>
          </a:p>
          <a:p>
            <a:pPr marL="60325" indent="0">
              <a:buNone/>
            </a:pPr>
            <a:endParaRPr lang="en-US" sz="1600" dirty="0" smtClean="0"/>
          </a:p>
          <a:p>
            <a:r>
              <a:rPr lang="en-US" sz="1600" dirty="0" smtClean="0"/>
              <a:t>Performance enhancements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Out of the Box </a:t>
            </a:r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7.3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400175"/>
            <a:ext cx="43434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59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Task Management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New Tasks Window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Manage issue trackers</a:t>
            </a:r>
            <a:br>
              <a:rPr lang="en-US" sz="1600" dirty="0" smtClean="0"/>
            </a:br>
            <a:r>
              <a:rPr lang="en-US" sz="1600" dirty="0" err="1" smtClean="0"/>
              <a:t>Bugzilla</a:t>
            </a:r>
            <a:r>
              <a:rPr lang="en-US" sz="1600" dirty="0" smtClean="0"/>
              <a:t> and JIRA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Create and categorize queries,</a:t>
            </a:r>
            <a:br>
              <a:rPr lang="en-US" sz="1600" dirty="0" smtClean="0"/>
            </a:br>
            <a:r>
              <a:rPr lang="en-US" sz="1600" dirty="0" smtClean="0"/>
              <a:t>receive notifications on updates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Create and categorize tasks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Filter and search</a:t>
            </a:r>
            <a:br>
              <a:rPr lang="en-US" sz="1600" dirty="0" smtClean="0"/>
            </a:br>
            <a:r>
              <a:rPr lang="en-US" sz="1600" dirty="0" smtClean="0"/>
              <a:t>your tasks and queries</a:t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Out of the Box Task Management</a:t>
            </a:r>
            <a:endParaRPr lang="en-US" dirty="0"/>
          </a:p>
        </p:txBody>
      </p:sp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74" y="1354506"/>
            <a:ext cx="4748649" cy="29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5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Versioning Tool Enhancements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Visual tools for</a:t>
            </a:r>
            <a:endParaRPr lang="en-US" sz="1600" dirty="0"/>
          </a:p>
          <a:p>
            <a:pPr lvl="1"/>
            <a:r>
              <a:rPr lang="en-US" sz="1400" dirty="0" err="1" smtClean="0"/>
              <a:t>git</a:t>
            </a:r>
            <a:r>
              <a:rPr lang="en-US" sz="1400" dirty="0" smtClean="0"/>
              <a:t> --pull rebase</a:t>
            </a:r>
          </a:p>
          <a:p>
            <a:pPr lvl="1"/>
            <a:r>
              <a:rPr lang="en-US" sz="1400" dirty="0" err="1" smtClean="0"/>
              <a:t>git</a:t>
            </a:r>
            <a:r>
              <a:rPr lang="en-US" sz="1400" dirty="0" smtClean="0"/>
              <a:t> --commit amend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sz="1600" dirty="0" smtClean="0"/>
              <a:t>Mercurial, </a:t>
            </a:r>
            <a:r>
              <a:rPr lang="en-US" sz="1600" dirty="0" err="1" smtClean="0"/>
              <a:t>Git</a:t>
            </a:r>
            <a:r>
              <a:rPr lang="en-US" sz="1600" dirty="0" smtClean="0"/>
              <a:t>, Subversion</a:t>
            </a:r>
            <a:br>
              <a:rPr lang="en-US" sz="1600" dirty="0" smtClean="0"/>
            </a:br>
            <a:r>
              <a:rPr lang="en-US" sz="1600" dirty="0" smtClean="0"/>
              <a:t>diffing between branches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Support for SSH agent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smtClean="0"/>
              <a:t>Subversion 1.8</a:t>
            </a: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Out of the Box Versioning Control Support</a:t>
            </a:r>
            <a:endParaRPr lang="en-US" dirty="0"/>
          </a:p>
        </p:txBody>
      </p:sp>
      <p:sp>
        <p:nvSpPr>
          <p:cNvPr id="6" name="7-Point Star 5"/>
          <p:cNvSpPr/>
          <p:nvPr/>
        </p:nvSpPr>
        <p:spPr>
          <a:xfrm rot="454937">
            <a:off x="-47339" y="49541"/>
            <a:ext cx="792945" cy="634344"/>
          </a:xfrm>
          <a:prstGeom prst="star7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NEW</a:t>
            </a:r>
            <a:br>
              <a:rPr lang="en-US" sz="800" b="1" dirty="0" smtClean="0">
                <a:solidFill>
                  <a:schemeClr val="tx1"/>
                </a:solidFill>
              </a:rPr>
            </a:br>
            <a:r>
              <a:rPr lang="en-US" sz="800" b="1" dirty="0" smtClean="0">
                <a:solidFill>
                  <a:schemeClr val="tx1"/>
                </a:solidFill>
              </a:rPr>
              <a:t>7.4</a:t>
            </a:r>
            <a:endParaRPr lang="en-US" sz="8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49" y="1393825"/>
            <a:ext cx="4200525" cy="32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525" y="1699686"/>
            <a:ext cx="6081713" cy="395814"/>
          </a:xfrm>
        </p:spPr>
        <p:txBody>
          <a:bodyPr/>
          <a:lstStyle/>
          <a:p>
            <a:r>
              <a:rPr lang="en-US" sz="4800" dirty="0" smtClean="0"/>
              <a:t>Summary</a:t>
            </a:r>
            <a:br>
              <a:rPr lang="en-US" sz="48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704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Features per Release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err="1" smtClean="0"/>
              <a:t>NetBeans</a:t>
            </a:r>
            <a:r>
              <a:rPr lang="en-US" sz="1600" dirty="0" smtClean="0"/>
              <a:t> IDE 7.0 – support for JDK 7</a:t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err="1" smtClean="0"/>
              <a:t>NetBeans</a:t>
            </a:r>
            <a:r>
              <a:rPr lang="en-US" sz="1600" dirty="0" smtClean="0"/>
              <a:t> IDE 7.1 – support for </a:t>
            </a:r>
            <a:r>
              <a:rPr lang="en-US" sz="1600" dirty="0" err="1" smtClean="0"/>
              <a:t>JavaFX</a:t>
            </a:r>
            <a:r>
              <a:rPr lang="en-US" sz="1600" dirty="0" smtClean="0"/>
              <a:t> 2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err="1" smtClean="0"/>
              <a:t>NetBeans</a:t>
            </a:r>
            <a:r>
              <a:rPr lang="en-US" sz="1600" dirty="0" smtClean="0"/>
              <a:t> IDE 7.2 – Static Java code analysis, e.g., </a:t>
            </a:r>
            <a:r>
              <a:rPr lang="en-US" sz="1600" dirty="0" err="1" smtClean="0"/>
              <a:t>FindBugs</a:t>
            </a:r>
            <a:r>
              <a:rPr lang="en-US" sz="1600" dirty="0" smtClean="0"/>
              <a:t> integration, together with smarter project scanning and performance enhancements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err="1" smtClean="0"/>
              <a:t>NetBeans</a:t>
            </a:r>
            <a:r>
              <a:rPr lang="en-US" sz="1600" dirty="0" smtClean="0"/>
              <a:t> IDE 7.3 – HTML5 tools, such as HTML5 editor, JavaScript Editor, JavaScript debugger, CSS3 visual editor, and integration with Chrome browser, Java EE 7 support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dirty="0" err="1" smtClean="0"/>
              <a:t>NetBeans</a:t>
            </a:r>
            <a:r>
              <a:rPr lang="en-US" sz="1600" dirty="0" smtClean="0"/>
              <a:t> IDE 7.4 – HTML5 tools for Java EE and PHP, Cordova mobile device development, preview support for JDK 8</a:t>
            </a:r>
            <a:endParaRPr lang="en-US" sz="1600" dirty="0"/>
          </a:p>
          <a:p>
            <a:pPr marL="60325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Smarter and Faster Way to Code</a:t>
            </a:r>
          </a:p>
        </p:txBody>
      </p:sp>
    </p:spTree>
    <p:extLst>
      <p:ext uri="{BB962C8B-B14F-4D97-AF65-F5344CB8AC3E}">
        <p14:creationId xmlns:p14="http://schemas.microsoft.com/office/powerpoint/2010/main" val="350875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>
          <a:xfrm>
            <a:off x="795601" y="370011"/>
            <a:ext cx="7757849" cy="361959"/>
          </a:xfr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100000"/>
              <a:buFont typeface="Arial" pitchFamily="34"/>
              <a:buNone/>
            </a:defPPr>
            <a:lvl1pPr lvl="0">
              <a:buClr>
                <a:srgbClr val="000000"/>
              </a:buClr>
              <a:buSzPct val="100000"/>
              <a:buFont typeface="Arial" pitchFamily="34"/>
              <a:buChar char="•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lnSpc>
                <a:spcPct val="84000"/>
              </a:lnSpc>
              <a:buNone/>
            </a:pPr>
            <a:r>
              <a:rPr lang="en-US" dirty="0" smtClean="0">
                <a:latin typeface="Arial" pitchFamily="34"/>
              </a:rPr>
              <a:t>Performance Enhancements</a:t>
            </a:r>
            <a:endParaRPr lang="en-US" dirty="0">
              <a:latin typeface="Arial" pitchFamily="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0" y="1800339"/>
            <a:ext cx="4209524" cy="609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0" y="2538450"/>
            <a:ext cx="4533334" cy="6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0" y="3262349"/>
            <a:ext cx="4561905" cy="580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0" y="3976724"/>
            <a:ext cx="4333334" cy="580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72" y="990614"/>
            <a:ext cx="4544060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50011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987744"/>
            <a:ext cx="6372226" cy="367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0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NetBeans</a:t>
            </a:r>
            <a:r>
              <a:rPr lang="en-US" dirty="0" smtClean="0"/>
              <a:t> IDE?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Comprehensive &amp; Modular Development Environment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4" y="1233810"/>
            <a:ext cx="6488338" cy="347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79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Technology Network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60325" indent="0">
              <a:buNone/>
            </a:pPr>
            <a:r>
              <a:rPr lang="en-US" sz="1600" dirty="0"/>
              <a:t>Resources for You</a:t>
            </a:r>
          </a:p>
          <a:p>
            <a:r>
              <a:rPr lang="en-US" sz="1600" dirty="0"/>
              <a:t>Technical Content on </a:t>
            </a:r>
            <a:r>
              <a:rPr lang="en-US" sz="1600" dirty="0">
                <a:hlinkClick r:id="rId3"/>
              </a:rPr>
              <a:t>oracle.com/</a:t>
            </a:r>
            <a:r>
              <a:rPr lang="en-US" sz="1600" dirty="0" smtClean="0">
                <a:hlinkClick r:id="rId3"/>
              </a:rPr>
              <a:t>technetwork/java</a:t>
            </a:r>
            <a:endParaRPr lang="en-US" sz="1600" dirty="0" smtClean="0"/>
          </a:p>
          <a:p>
            <a:r>
              <a:rPr lang="en-US" sz="1600" i="1" dirty="0" smtClean="0"/>
              <a:t>Java Magazine </a:t>
            </a:r>
            <a:r>
              <a:rPr lang="en-US" sz="1600" dirty="0" smtClean="0"/>
              <a:t>(100K subscribers)</a:t>
            </a:r>
          </a:p>
          <a:p>
            <a:r>
              <a:rPr lang="en-US" sz="1600" dirty="0" smtClean="0"/>
              <a:t>Java Developer Newsletter (700K subscribers)</a:t>
            </a:r>
            <a:endParaRPr lang="en-US" sz="1600" dirty="0"/>
          </a:p>
          <a:p>
            <a:r>
              <a:rPr lang="en-US" sz="1600" dirty="0"/>
              <a:t>Free Developer Days </a:t>
            </a:r>
            <a:r>
              <a:rPr lang="en-US" sz="1600" dirty="0" smtClean="0">
                <a:hlinkClick r:id="rId4" action="ppaction://hlinkfile"/>
              </a:rPr>
              <a:t>events.oracle.com</a:t>
            </a:r>
            <a:endParaRPr lang="en-US" sz="1600" dirty="0" smtClean="0"/>
          </a:p>
          <a:p>
            <a:r>
              <a:rPr lang="en-US" sz="1600" dirty="0" smtClean="0"/>
              <a:t>Project space on </a:t>
            </a:r>
            <a:r>
              <a:rPr lang="en-US" sz="1600" dirty="0" err="1" smtClean="0"/>
              <a:t>java.net</a:t>
            </a:r>
            <a:r>
              <a:rPr lang="en-US" sz="1600" smtClean="0"/>
              <a:t> (7K+ </a:t>
            </a:r>
            <a:r>
              <a:rPr lang="en-US" sz="1600" dirty="0" smtClean="0"/>
              <a:t>projects)</a:t>
            </a:r>
            <a:endParaRPr lang="en-US" sz="1600" dirty="0"/>
          </a:p>
          <a:p>
            <a:r>
              <a:rPr lang="en-US" sz="1600" dirty="0" smtClean="0">
                <a:hlinkClick r:id="rId5"/>
              </a:rPr>
              <a:t>@java</a:t>
            </a:r>
            <a:r>
              <a:rPr lang="en-US" sz="1600" dirty="0" smtClean="0"/>
              <a:t>, </a:t>
            </a:r>
            <a:r>
              <a:rPr lang="en-US" sz="1600" dirty="0">
                <a:hlinkClick r:id="rId6"/>
              </a:rPr>
              <a:t>Facebook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err="1" smtClean="0">
                <a:hlinkClick r:id="rId6"/>
              </a:rPr>
              <a:t>IloveJava</a:t>
            </a:r>
            <a:endParaRPr lang="en-US" sz="1600" dirty="0"/>
          </a:p>
          <a:p>
            <a:pPr marL="60325" indent="0">
              <a:buNone/>
            </a:pPr>
            <a:r>
              <a:rPr lang="en-US" sz="1600" dirty="0"/>
              <a:t>Path to Recognition</a:t>
            </a:r>
          </a:p>
          <a:p>
            <a:r>
              <a:rPr lang="en-US" sz="1600" dirty="0" smtClean="0"/>
              <a:t>Content by You!</a:t>
            </a:r>
            <a:endParaRPr lang="en-US" sz="1600" dirty="0"/>
          </a:p>
          <a:p>
            <a:r>
              <a:rPr lang="en-US" sz="1600" dirty="0"/>
              <a:t>Send links to blogs, videos, and proposals for </a:t>
            </a:r>
            <a:r>
              <a:rPr lang="en-US" sz="1600" dirty="0" smtClean="0"/>
              <a:t>articles to </a:t>
            </a:r>
            <a:r>
              <a:rPr lang="en-US" sz="1600" dirty="0">
                <a:hlinkClick r:id="rId7"/>
              </a:rPr>
              <a:t>otnfeedback_us@oracle.com</a:t>
            </a: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For Java Developers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8927" y="1532470"/>
            <a:ext cx="18288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6991" y="1058334"/>
            <a:ext cx="1439333" cy="57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6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14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NetBeans</a:t>
            </a:r>
            <a:r>
              <a:rPr lang="en-US" dirty="0" smtClean="0"/>
              <a:t> IDE?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Works out of the box</a:t>
            </a:r>
          </a:p>
          <a:p>
            <a:r>
              <a:rPr lang="en-US" sz="1600" dirty="0" smtClean="0"/>
              <a:t>Freely available</a:t>
            </a:r>
          </a:p>
          <a:p>
            <a:r>
              <a:rPr lang="en-US" sz="1600" dirty="0" smtClean="0"/>
              <a:t>Open source</a:t>
            </a:r>
          </a:p>
          <a:p>
            <a:r>
              <a:rPr lang="en-US" sz="1600" dirty="0" smtClean="0"/>
              <a:t>Support for Java standards &amp;</a:t>
            </a:r>
            <a:br>
              <a:rPr lang="en-US" sz="1600" dirty="0" smtClean="0"/>
            </a:br>
            <a:r>
              <a:rPr lang="en-US" sz="1600" dirty="0" smtClean="0"/>
              <a:t>other popular platforms, such as HTML5</a:t>
            </a:r>
          </a:p>
          <a:p>
            <a:r>
              <a:rPr lang="en-US" sz="1600" dirty="0" smtClean="0"/>
              <a:t>Deeply integrated Maven support</a:t>
            </a:r>
          </a:p>
          <a:p>
            <a:r>
              <a:rPr lang="en-US" sz="1600" dirty="0" smtClean="0"/>
              <a:t>Extensible Java desktop framework</a:t>
            </a:r>
          </a:p>
          <a:p>
            <a:r>
              <a:rPr lang="en-US" sz="1600" dirty="0" smtClean="0"/>
              <a:t>Powerful, award winning GUI Builder</a:t>
            </a:r>
          </a:p>
          <a:p>
            <a:r>
              <a:rPr lang="en-US" sz="1600" dirty="0" smtClean="0"/>
              <a:t>Profiling and debugging tools</a:t>
            </a:r>
          </a:p>
          <a:p>
            <a:r>
              <a:rPr lang="en-US" sz="1600" dirty="0" smtClean="0"/>
              <a:t>Customizable and extensible</a:t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Increase Developer Productivity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64" y="1208896"/>
            <a:ext cx="3471861" cy="3283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31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NetBeans</a:t>
            </a:r>
            <a:r>
              <a:rPr lang="en-US" dirty="0" smtClean="0"/>
              <a:t> IDE 7.x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>
          <a:xfrm>
            <a:off x="457200" y="1507280"/>
            <a:ext cx="8229600" cy="3062606"/>
          </a:xfrm>
        </p:spPr>
        <p:txBody>
          <a:bodyPr/>
          <a:lstStyle/>
          <a:p>
            <a:r>
              <a:rPr lang="en-US" sz="1600" dirty="0" smtClean="0"/>
              <a:t>Java Language</a:t>
            </a:r>
          </a:p>
          <a:p>
            <a:r>
              <a:rPr lang="en-US" sz="1600" dirty="0" smtClean="0"/>
              <a:t>Java EE Platform</a:t>
            </a:r>
          </a:p>
          <a:p>
            <a:r>
              <a:rPr lang="en-US" sz="1600" dirty="0" err="1" smtClean="0"/>
              <a:t>JavaFX</a:t>
            </a:r>
            <a:r>
              <a:rPr lang="en-US" sz="1600" dirty="0" smtClean="0"/>
              <a:t> Platform</a:t>
            </a:r>
          </a:p>
          <a:p>
            <a:r>
              <a:rPr lang="en-US" sz="1600" dirty="0" smtClean="0"/>
              <a:t>HTML5 Platform</a:t>
            </a:r>
          </a:p>
          <a:p>
            <a:r>
              <a:rPr lang="en-US" sz="1600" dirty="0" smtClean="0"/>
              <a:t>PHP and C/C++ Languages</a:t>
            </a:r>
          </a:p>
          <a:p>
            <a:r>
              <a:rPr lang="en-US" sz="1600" dirty="0" smtClean="0"/>
              <a:t>Miscellaneous IDE Tools</a:t>
            </a:r>
          </a:p>
          <a:p>
            <a:endParaRPr lang="en-US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 of New Features and Enhanced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0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375" y="1909236"/>
            <a:ext cx="6081713" cy="395814"/>
          </a:xfrm>
        </p:spPr>
        <p:txBody>
          <a:bodyPr/>
          <a:lstStyle/>
          <a:p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Java Language</a:t>
            </a:r>
            <a:br>
              <a:rPr lang="en-US" sz="4800" dirty="0" smtClean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6832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the Java Language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600" dirty="0" smtClean="0"/>
              <a:t>Java Editor is</a:t>
            </a:r>
            <a:br>
              <a:rPr lang="en-US" sz="1600" dirty="0" smtClean="0"/>
            </a:br>
            <a:r>
              <a:rPr lang="en-US" sz="1600" dirty="0" err="1" smtClean="0"/>
              <a:t>NetBeans</a:t>
            </a:r>
            <a:r>
              <a:rPr lang="en-US" sz="1600" dirty="0" smtClean="0"/>
              <a:t> IDE’s </a:t>
            </a:r>
            <a:br>
              <a:rPr lang="en-US" sz="1600" dirty="0" smtClean="0"/>
            </a:br>
            <a:r>
              <a:rPr lang="en-US" sz="1600" dirty="0" smtClean="0"/>
              <a:t>central feature</a:t>
            </a:r>
          </a:p>
          <a:p>
            <a:r>
              <a:rPr lang="en-US" sz="1600" dirty="0" smtClean="0"/>
              <a:t>Developed in </a:t>
            </a:r>
            <a:br>
              <a:rPr lang="en-US" sz="1600" dirty="0" smtClean="0"/>
            </a:br>
            <a:r>
              <a:rPr lang="en-US" sz="1600" dirty="0" smtClean="0"/>
              <a:t>close co-operation</a:t>
            </a:r>
            <a:br>
              <a:rPr lang="en-US" sz="1600" dirty="0" smtClean="0"/>
            </a:br>
            <a:r>
              <a:rPr lang="en-US" sz="1600" dirty="0" smtClean="0"/>
              <a:t>with Oracle Java SE Team</a:t>
            </a:r>
          </a:p>
          <a:p>
            <a:r>
              <a:rPr lang="en-US" sz="1600" dirty="0" smtClean="0"/>
              <a:t>First editor to</a:t>
            </a:r>
            <a:br>
              <a:rPr lang="en-US" sz="1600" dirty="0" smtClean="0"/>
            </a:br>
            <a:r>
              <a:rPr lang="en-US" sz="1600" dirty="0" smtClean="0"/>
              <a:t>support Java technologies,</a:t>
            </a:r>
            <a:br>
              <a:rPr lang="en-US" sz="1600" dirty="0" smtClean="0"/>
            </a:br>
            <a:r>
              <a:rPr lang="en-US" sz="1600" dirty="0" smtClean="0"/>
              <a:t>e.g., JDK, Java EE, </a:t>
            </a:r>
            <a:r>
              <a:rPr lang="en-US" sz="1600" dirty="0" err="1" smtClean="0"/>
              <a:t>JavaFX</a:t>
            </a:r>
            <a:endParaRPr lang="en-US" sz="1600" dirty="0" smtClean="0"/>
          </a:p>
          <a:p>
            <a:r>
              <a:rPr lang="en-US" sz="1600" dirty="0" smtClean="0"/>
              <a:t>“</a:t>
            </a:r>
            <a:r>
              <a:rPr lang="en-US" sz="1600" dirty="0" err="1" smtClean="0"/>
              <a:t>javac</a:t>
            </a:r>
            <a:r>
              <a:rPr lang="en-US" sz="1600" dirty="0" smtClean="0"/>
              <a:t>” is our parser,</a:t>
            </a:r>
            <a:br>
              <a:rPr lang="en-US" sz="1600" dirty="0" smtClean="0"/>
            </a:br>
            <a:r>
              <a:rPr lang="en-US" sz="1600" dirty="0" smtClean="0"/>
              <a:t>all language features</a:t>
            </a:r>
            <a:br>
              <a:rPr lang="en-US" sz="1600" dirty="0" smtClean="0"/>
            </a:br>
            <a:r>
              <a:rPr lang="en-US" sz="1600" dirty="0" smtClean="0"/>
              <a:t>are always in sync</a:t>
            </a:r>
            <a:br>
              <a:rPr lang="en-US" sz="1600" dirty="0" smtClean="0"/>
            </a:br>
            <a:r>
              <a:rPr lang="en-US" sz="1600" dirty="0" smtClean="0"/>
              <a:t>with Java</a:t>
            </a:r>
            <a:br>
              <a:rPr lang="en-US" sz="1600" dirty="0" smtClean="0"/>
            </a:br>
            <a:endParaRPr lang="en-US" sz="16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 of the Box Java </a:t>
            </a:r>
            <a:r>
              <a:rPr lang="en-US" dirty="0" smtClean="0"/>
              <a:t>Language Support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94" y="1489074"/>
            <a:ext cx="4505355" cy="2792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78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vapresotemplate">
  <a:themeElements>
    <a:clrScheme name="Custom 19">
      <a:dk1>
        <a:srgbClr val="000000"/>
      </a:dk1>
      <a:lt1>
        <a:sysClr val="window" lastClr="FFFFFF"/>
      </a:lt1>
      <a:dk2>
        <a:srgbClr val="424545"/>
      </a:dk2>
      <a:lt2>
        <a:srgbClr val="A3A3A3"/>
      </a:lt2>
      <a:accent1>
        <a:srgbClr val="5382A1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racle 2012">
      <a:dk1>
        <a:sysClr val="windowText" lastClr="000000"/>
      </a:dk1>
      <a:lt1>
        <a:sysClr val="window" lastClr="FFFFFF"/>
      </a:lt1>
      <a:dk2>
        <a:srgbClr val="424545"/>
      </a:dk2>
      <a:lt2>
        <a:srgbClr val="A3A3A3"/>
      </a:lt2>
      <a:accent1>
        <a:srgbClr val="FF1414"/>
      </a:accent1>
      <a:accent2>
        <a:srgbClr val="E5E5E5"/>
      </a:accent2>
      <a:accent3>
        <a:srgbClr val="8BAAC3"/>
      </a:accent3>
      <a:accent4>
        <a:srgbClr val="5B6981"/>
      </a:accent4>
      <a:accent5>
        <a:srgbClr val="7D7369"/>
      </a:accent5>
      <a:accent6>
        <a:srgbClr val="786464"/>
      </a:accent6>
      <a:hlink>
        <a:srgbClr val="0000FF"/>
      </a:hlink>
      <a:folHlink>
        <a:srgbClr val="800080"/>
      </a:folHlink>
    </a:clrScheme>
    <a:fontScheme name="Oracle 201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javapresotemplate.potx</Template>
  <TotalTime>10603</TotalTime>
  <Words>1263</Words>
  <Application>Microsoft Office PowerPoint</Application>
  <PresentationFormat>On-screen Show (16:9)</PresentationFormat>
  <Paragraphs>474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javapresotemplate</vt:lpstr>
      <vt:lpstr>PowerPoint Presentation</vt:lpstr>
      <vt:lpstr>What’s New &amp; Cool  in NetBeans IDE 7.x (Highlights of NetBeans IDE 7.0, 7.1, 7.2, 7.3, and 7.4)</vt:lpstr>
      <vt:lpstr>What is NetBeans IDE?</vt:lpstr>
      <vt:lpstr>What is NetBeans IDE?</vt:lpstr>
      <vt:lpstr>What is NetBeans IDE?</vt:lpstr>
      <vt:lpstr>Why Use NetBeans IDE?</vt:lpstr>
      <vt:lpstr>What’s New in NetBeans IDE 7.x</vt:lpstr>
      <vt:lpstr> Java Language </vt:lpstr>
      <vt:lpstr>Support for the Java Language</vt:lpstr>
      <vt:lpstr>Support for the Java Language</vt:lpstr>
      <vt:lpstr> JDK 7 Support</vt:lpstr>
      <vt:lpstr> JDK 8 Preview Support</vt:lpstr>
      <vt:lpstr> Smart Static Analysis via FindBugs</vt:lpstr>
      <vt:lpstr> Smart Refactoring</vt:lpstr>
      <vt:lpstr> Smart Code Navigation</vt:lpstr>
      <vt:lpstr> Smart Editing Tools </vt:lpstr>
      <vt:lpstr> Smart Maven Build Tools</vt:lpstr>
      <vt:lpstr> Java EE Platform </vt:lpstr>
      <vt:lpstr>Support for Java EE</vt:lpstr>
      <vt:lpstr>Support for Java EE</vt:lpstr>
      <vt:lpstr>Support for Maven</vt:lpstr>
      <vt:lpstr> Java EE 7 Development Tools</vt:lpstr>
      <vt:lpstr> HTML5 Development Tools</vt:lpstr>
      <vt:lpstr>Community Feedback</vt:lpstr>
      <vt:lpstr> JavaFX Platform </vt:lpstr>
      <vt:lpstr> Support for JavaFX</vt:lpstr>
      <vt:lpstr> HTML5 Platform </vt:lpstr>
      <vt:lpstr> Support for HTML5</vt:lpstr>
      <vt:lpstr> Cutting Edge JavaScript Editor</vt:lpstr>
      <vt:lpstr> Quick JavaScript Debugger</vt:lpstr>
      <vt:lpstr> Visual CSS Editing</vt:lpstr>
      <vt:lpstr> SASS and LESS Preprocessing</vt:lpstr>
      <vt:lpstr> Easy Mobile &amp; Web Deployment</vt:lpstr>
      <vt:lpstr> Cordova Mobile Device Support</vt:lpstr>
      <vt:lpstr>Community Feedback</vt:lpstr>
      <vt:lpstr> PHP and C/C++ </vt:lpstr>
      <vt:lpstr>Support for PHP</vt:lpstr>
      <vt:lpstr> New in PHP</vt:lpstr>
      <vt:lpstr>Support for C/C++</vt:lpstr>
      <vt:lpstr> New in C/C++</vt:lpstr>
      <vt:lpstr> Miscellaneous  IDE Tools </vt:lpstr>
      <vt:lpstr>Miscellaneous IDE Tools</vt:lpstr>
      <vt:lpstr> Maven</vt:lpstr>
      <vt:lpstr> Task Management</vt:lpstr>
      <vt:lpstr> Versioning Tool Enhancements</vt:lpstr>
      <vt:lpstr>Summary </vt:lpstr>
      <vt:lpstr>Major Features per Release</vt:lpstr>
      <vt:lpstr>Performance Enhancements</vt:lpstr>
      <vt:lpstr>Next Steps</vt:lpstr>
      <vt:lpstr>Oracle Technology Network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Duarte, Inc.</dc:creator>
  <cp:lastModifiedBy>Geertjan</cp:lastModifiedBy>
  <cp:revision>1651</cp:revision>
  <cp:lastPrinted>2012-06-18T19:05:44Z</cp:lastPrinted>
  <dcterms:created xsi:type="dcterms:W3CDTF">2012-05-31T20:53:14Z</dcterms:created>
  <dcterms:modified xsi:type="dcterms:W3CDTF">2013-10-18T14:42:07Z</dcterms:modified>
</cp:coreProperties>
</file>